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7"/>
  </p:notesMasterIdLst>
  <p:sldIdLst>
    <p:sldId id="256" r:id="rId2"/>
    <p:sldId id="1067" r:id="rId3"/>
    <p:sldId id="472" r:id="rId4"/>
    <p:sldId id="273" r:id="rId5"/>
    <p:sldId id="405" r:id="rId6"/>
    <p:sldId id="487" r:id="rId7"/>
    <p:sldId id="406" r:id="rId8"/>
    <p:sldId id="260" r:id="rId9"/>
    <p:sldId id="489" r:id="rId10"/>
    <p:sldId id="262" r:id="rId11"/>
    <p:sldId id="265" r:id="rId12"/>
    <p:sldId id="1065" r:id="rId13"/>
    <p:sldId id="488" r:id="rId14"/>
    <p:sldId id="1066" r:id="rId15"/>
    <p:sldId id="473" r:id="rId16"/>
    <p:sldId id="269" r:id="rId17"/>
    <p:sldId id="477" r:id="rId18"/>
    <p:sldId id="1068" r:id="rId19"/>
    <p:sldId id="482" r:id="rId20"/>
    <p:sldId id="491" r:id="rId21"/>
    <p:sldId id="1072" r:id="rId22"/>
    <p:sldId id="1073" r:id="rId23"/>
    <p:sldId id="1074" r:id="rId24"/>
    <p:sldId id="257" r:id="rId25"/>
    <p:sldId id="1075" r:id="rId26"/>
    <p:sldId id="1079" r:id="rId27"/>
    <p:sldId id="1080" r:id="rId28"/>
    <p:sldId id="412" r:id="rId29"/>
    <p:sldId id="407" r:id="rId30"/>
    <p:sldId id="276" r:id="rId31"/>
    <p:sldId id="1071" r:id="rId32"/>
    <p:sldId id="1070" r:id="rId33"/>
    <p:sldId id="409" r:id="rId34"/>
    <p:sldId id="402" r:id="rId35"/>
    <p:sldId id="266" r:id="rId36"/>
    <p:sldId id="270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6" r:id="rId76"/>
    <p:sldId id="384" r:id="rId77"/>
    <p:sldId id="386" r:id="rId78"/>
    <p:sldId id="387" r:id="rId79"/>
    <p:sldId id="299" r:id="rId80"/>
    <p:sldId id="400" r:id="rId81"/>
    <p:sldId id="401" r:id="rId82"/>
    <p:sldId id="486" r:id="rId83"/>
    <p:sldId id="304" r:id="rId84"/>
    <p:sldId id="394" r:id="rId85"/>
    <p:sldId id="396" r:id="rId8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9" userDrawn="1">
          <p15:clr>
            <a:srgbClr val="A4A3A4"/>
          </p15:clr>
        </p15:guide>
        <p15:guide id="2" pos="3447" userDrawn="1">
          <p15:clr>
            <a:srgbClr val="A4A3A4"/>
          </p15:clr>
        </p15:guide>
        <p15:guide id="3" pos="2971" userDrawn="1">
          <p15:clr>
            <a:srgbClr val="A4A3A4"/>
          </p15:clr>
        </p15:guide>
        <p15:guide id="4" pos="3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4472C4"/>
    <a:srgbClr val="191919"/>
    <a:srgbClr val="800080"/>
    <a:srgbClr val="9966FF"/>
    <a:srgbClr val="9933FF"/>
    <a:srgbClr val="6FCF97"/>
    <a:srgbClr val="6DD0E7"/>
    <a:srgbClr val="6154C0"/>
    <a:srgbClr val="112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94783"/>
  </p:normalViewPr>
  <p:slideViewPr>
    <p:cSldViewPr snapToGrid="0" snapToObjects="1">
      <p:cViewPr varScale="1">
        <p:scale>
          <a:sx n="114" d="100"/>
          <a:sy n="114" d="100"/>
        </p:scale>
        <p:origin x="557" y="86"/>
      </p:cViewPr>
      <p:guideLst>
        <p:guide orient="horz" pos="2459"/>
        <p:guide pos="3447"/>
        <p:guide pos="2971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devilman\Documents\%5b&#24037;&#20316;&#31807;5%5dSheet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devilman\Documents\%5b&#24037;&#20316;&#31807;5%5dSheet3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devilman\Documents\WeChat%20Files\Madevilman\Files\&#20135;&#19994;GD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devilman\Downloads\DATA-8\&#22269;&#20869;&#38498;&#26657;&#27605;&#19994;&#19982;&#31532;&#19968;&#20221;&#24037;&#20316;&#22320;&#28857;.xls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492327888286678E-2"/>
          <c:w val="0.51596081950570483"/>
          <c:h val="0.94265491331840667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'Sheet3 (2)'!$D$2</c:f>
              <c:strCache>
                <c:ptCount val="1"/>
                <c:pt idx="0">
                  <c:v>Rmax Sum China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'Sheet3 (2)'!$A$3:$A$52</c:f>
              <c:numCache>
                <c:formatCode>General</c:formatCode>
                <c:ptCount val="50"/>
                <c:pt idx="0">
                  <c:v>1993</c:v>
                </c:pt>
                <c:pt idx="1">
                  <c:v>1993</c:v>
                </c:pt>
                <c:pt idx="2">
                  <c:v>1994</c:v>
                </c:pt>
                <c:pt idx="3">
                  <c:v>1994</c:v>
                </c:pt>
                <c:pt idx="4">
                  <c:v>1995</c:v>
                </c:pt>
                <c:pt idx="5">
                  <c:v>1995</c:v>
                </c:pt>
                <c:pt idx="6">
                  <c:v>1996</c:v>
                </c:pt>
                <c:pt idx="7">
                  <c:v>1996</c:v>
                </c:pt>
                <c:pt idx="8">
                  <c:v>1997</c:v>
                </c:pt>
                <c:pt idx="9">
                  <c:v>1997</c:v>
                </c:pt>
                <c:pt idx="10">
                  <c:v>1998</c:v>
                </c:pt>
                <c:pt idx="11">
                  <c:v>1998</c:v>
                </c:pt>
                <c:pt idx="12">
                  <c:v>1999</c:v>
                </c:pt>
                <c:pt idx="13">
                  <c:v>1999</c:v>
                </c:pt>
                <c:pt idx="14">
                  <c:v>2000</c:v>
                </c:pt>
                <c:pt idx="15">
                  <c:v>2000</c:v>
                </c:pt>
                <c:pt idx="16">
                  <c:v>2001</c:v>
                </c:pt>
                <c:pt idx="17">
                  <c:v>2001</c:v>
                </c:pt>
                <c:pt idx="18">
                  <c:v>2002</c:v>
                </c:pt>
                <c:pt idx="19">
                  <c:v>2002</c:v>
                </c:pt>
                <c:pt idx="20">
                  <c:v>2003</c:v>
                </c:pt>
                <c:pt idx="21">
                  <c:v>2003</c:v>
                </c:pt>
                <c:pt idx="22">
                  <c:v>2004</c:v>
                </c:pt>
                <c:pt idx="23">
                  <c:v>2004</c:v>
                </c:pt>
                <c:pt idx="24">
                  <c:v>2005</c:v>
                </c:pt>
                <c:pt idx="25">
                  <c:v>2005</c:v>
                </c:pt>
                <c:pt idx="26">
                  <c:v>2006</c:v>
                </c:pt>
                <c:pt idx="27">
                  <c:v>2006</c:v>
                </c:pt>
                <c:pt idx="28">
                  <c:v>2007</c:v>
                </c:pt>
                <c:pt idx="29">
                  <c:v>2007</c:v>
                </c:pt>
                <c:pt idx="30">
                  <c:v>2008</c:v>
                </c:pt>
                <c:pt idx="31">
                  <c:v>2008</c:v>
                </c:pt>
                <c:pt idx="32">
                  <c:v>2009</c:v>
                </c:pt>
                <c:pt idx="33">
                  <c:v>2009</c:v>
                </c:pt>
                <c:pt idx="34">
                  <c:v>2010</c:v>
                </c:pt>
                <c:pt idx="35">
                  <c:v>2010</c:v>
                </c:pt>
                <c:pt idx="36">
                  <c:v>2011</c:v>
                </c:pt>
                <c:pt idx="37">
                  <c:v>2011</c:v>
                </c:pt>
                <c:pt idx="38">
                  <c:v>2012</c:v>
                </c:pt>
                <c:pt idx="39">
                  <c:v>2012</c:v>
                </c:pt>
                <c:pt idx="40">
                  <c:v>2013</c:v>
                </c:pt>
                <c:pt idx="41">
                  <c:v>2013</c:v>
                </c:pt>
                <c:pt idx="42">
                  <c:v>2014</c:v>
                </c:pt>
                <c:pt idx="43">
                  <c:v>2014</c:v>
                </c:pt>
                <c:pt idx="44">
                  <c:v>2015</c:v>
                </c:pt>
                <c:pt idx="45">
                  <c:v>2015</c:v>
                </c:pt>
                <c:pt idx="46">
                  <c:v>2016</c:v>
                </c:pt>
                <c:pt idx="47">
                  <c:v>2016</c:v>
                </c:pt>
                <c:pt idx="48">
                  <c:v>2017</c:v>
                </c:pt>
                <c:pt idx="49">
                  <c:v>2017</c:v>
                </c:pt>
              </c:numCache>
            </c:numRef>
          </c:cat>
          <c:val>
            <c:numRef>
              <c:f>'Sheet3 (2)'!$D$3:$D$52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7</c:v>
                </c:pt>
                <c:pt idx="15">
                  <c:v>37</c:v>
                </c:pt>
                <c:pt idx="16">
                  <c:v>100</c:v>
                </c:pt>
                <c:pt idx="17">
                  <c:v>396</c:v>
                </c:pt>
                <c:pt idx="18">
                  <c:v>640</c:v>
                </c:pt>
                <c:pt idx="19" formatCode="#,##0">
                  <c:v>1899</c:v>
                </c:pt>
                <c:pt idx="20" formatCode="#,##0">
                  <c:v>3193</c:v>
                </c:pt>
                <c:pt idx="21" formatCode="#,##0">
                  <c:v>11579</c:v>
                </c:pt>
                <c:pt idx="22" formatCode="#,##0">
                  <c:v>27615</c:v>
                </c:pt>
                <c:pt idx="23" formatCode="#,##0">
                  <c:v>31937</c:v>
                </c:pt>
                <c:pt idx="24" formatCode="#,##0">
                  <c:v>53479</c:v>
                </c:pt>
                <c:pt idx="25" formatCode="#,##0">
                  <c:v>59542</c:v>
                </c:pt>
                <c:pt idx="26" formatCode="#,##0">
                  <c:v>94176</c:v>
                </c:pt>
                <c:pt idx="27" formatCode="#,##0">
                  <c:v>72192</c:v>
                </c:pt>
                <c:pt idx="28" formatCode="#,##0">
                  <c:v>96403</c:v>
                </c:pt>
                <c:pt idx="29" formatCode="#,##0">
                  <c:v>87176</c:v>
                </c:pt>
                <c:pt idx="30" formatCode="#,##0">
                  <c:v>140311</c:v>
                </c:pt>
                <c:pt idx="31" formatCode="#,##0">
                  <c:v>520962</c:v>
                </c:pt>
                <c:pt idx="32" formatCode="#,##0">
                  <c:v>788125</c:v>
                </c:pt>
                <c:pt idx="33" formatCode="#,##0">
                  <c:v>1379877</c:v>
                </c:pt>
                <c:pt idx="34" formatCode="#,##0">
                  <c:v>2992630</c:v>
                </c:pt>
                <c:pt idx="35" formatCode="#,##0">
                  <c:v>5688792</c:v>
                </c:pt>
                <c:pt idx="36" formatCode="#,##0">
                  <c:v>7136315</c:v>
                </c:pt>
                <c:pt idx="37" formatCode="#,##0">
                  <c:v>10489499</c:v>
                </c:pt>
                <c:pt idx="38" formatCode="#,##0">
                  <c:v>11397100</c:v>
                </c:pt>
                <c:pt idx="39" formatCode="#,##0">
                  <c:v>12349895</c:v>
                </c:pt>
                <c:pt idx="40" formatCode="#,##0">
                  <c:v>47485018</c:v>
                </c:pt>
                <c:pt idx="41" formatCode="#,##0">
                  <c:v>48549093</c:v>
                </c:pt>
                <c:pt idx="42" formatCode="#,##0">
                  <c:v>52129821</c:v>
                </c:pt>
                <c:pt idx="43" formatCode="#,##0">
                  <c:v>52258095</c:v>
                </c:pt>
                <c:pt idx="44" formatCode="#,##0">
                  <c:v>49567686</c:v>
                </c:pt>
                <c:pt idx="45" formatCode="#,##0">
                  <c:v>88711111</c:v>
                </c:pt>
                <c:pt idx="46" formatCode="#,##0">
                  <c:v>211428546</c:v>
                </c:pt>
                <c:pt idx="47" formatCode="#,##0">
                  <c:v>223571136</c:v>
                </c:pt>
                <c:pt idx="48" formatCode="#,##0">
                  <c:v>235115292</c:v>
                </c:pt>
                <c:pt idx="49" formatCode="#,##0">
                  <c:v>298876659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E0-4742-92F9-D49737B79007}"/>
            </c:ext>
          </c:extLst>
        </c:ser>
        <c:ser>
          <c:idx val="3"/>
          <c:order val="1"/>
          <c:tx>
            <c:strRef>
              <c:f>'Sheet3 (2)'!$E$2</c:f>
              <c:strCache>
                <c:ptCount val="1"/>
                <c:pt idx="0">
                  <c:v>Rmax Sum US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'Sheet3 (2)'!$A$3:$A$52</c:f>
              <c:numCache>
                <c:formatCode>General</c:formatCode>
                <c:ptCount val="50"/>
                <c:pt idx="0">
                  <c:v>1993</c:v>
                </c:pt>
                <c:pt idx="1">
                  <c:v>1993</c:v>
                </c:pt>
                <c:pt idx="2">
                  <c:v>1994</c:v>
                </c:pt>
                <c:pt idx="3">
                  <c:v>1994</c:v>
                </c:pt>
                <c:pt idx="4">
                  <c:v>1995</c:v>
                </c:pt>
                <c:pt idx="5">
                  <c:v>1995</c:v>
                </c:pt>
                <c:pt idx="6">
                  <c:v>1996</c:v>
                </c:pt>
                <c:pt idx="7">
                  <c:v>1996</c:v>
                </c:pt>
                <c:pt idx="8">
                  <c:v>1997</c:v>
                </c:pt>
                <c:pt idx="9">
                  <c:v>1997</c:v>
                </c:pt>
                <c:pt idx="10">
                  <c:v>1998</c:v>
                </c:pt>
                <c:pt idx="11">
                  <c:v>1998</c:v>
                </c:pt>
                <c:pt idx="12">
                  <c:v>1999</c:v>
                </c:pt>
                <c:pt idx="13">
                  <c:v>1999</c:v>
                </c:pt>
                <c:pt idx="14">
                  <c:v>2000</c:v>
                </c:pt>
                <c:pt idx="15">
                  <c:v>2000</c:v>
                </c:pt>
                <c:pt idx="16">
                  <c:v>2001</c:v>
                </c:pt>
                <c:pt idx="17">
                  <c:v>2001</c:v>
                </c:pt>
                <c:pt idx="18">
                  <c:v>2002</c:v>
                </c:pt>
                <c:pt idx="19">
                  <c:v>2002</c:v>
                </c:pt>
                <c:pt idx="20">
                  <c:v>2003</c:v>
                </c:pt>
                <c:pt idx="21">
                  <c:v>2003</c:v>
                </c:pt>
                <c:pt idx="22">
                  <c:v>2004</c:v>
                </c:pt>
                <c:pt idx="23">
                  <c:v>2004</c:v>
                </c:pt>
                <c:pt idx="24">
                  <c:v>2005</c:v>
                </c:pt>
                <c:pt idx="25">
                  <c:v>2005</c:v>
                </c:pt>
                <c:pt idx="26">
                  <c:v>2006</c:v>
                </c:pt>
                <c:pt idx="27">
                  <c:v>2006</c:v>
                </c:pt>
                <c:pt idx="28">
                  <c:v>2007</c:v>
                </c:pt>
                <c:pt idx="29">
                  <c:v>2007</c:v>
                </c:pt>
                <c:pt idx="30">
                  <c:v>2008</c:v>
                </c:pt>
                <c:pt idx="31">
                  <c:v>2008</c:v>
                </c:pt>
                <c:pt idx="32">
                  <c:v>2009</c:v>
                </c:pt>
                <c:pt idx="33">
                  <c:v>2009</c:v>
                </c:pt>
                <c:pt idx="34">
                  <c:v>2010</c:v>
                </c:pt>
                <c:pt idx="35">
                  <c:v>2010</c:v>
                </c:pt>
                <c:pt idx="36">
                  <c:v>2011</c:v>
                </c:pt>
                <c:pt idx="37">
                  <c:v>2011</c:v>
                </c:pt>
                <c:pt idx="38">
                  <c:v>2012</c:v>
                </c:pt>
                <c:pt idx="39">
                  <c:v>2012</c:v>
                </c:pt>
                <c:pt idx="40">
                  <c:v>2013</c:v>
                </c:pt>
                <c:pt idx="41">
                  <c:v>2013</c:v>
                </c:pt>
                <c:pt idx="42">
                  <c:v>2014</c:v>
                </c:pt>
                <c:pt idx="43">
                  <c:v>2014</c:v>
                </c:pt>
                <c:pt idx="44">
                  <c:v>2015</c:v>
                </c:pt>
                <c:pt idx="45">
                  <c:v>2015</c:v>
                </c:pt>
                <c:pt idx="46">
                  <c:v>2016</c:v>
                </c:pt>
                <c:pt idx="47">
                  <c:v>2016</c:v>
                </c:pt>
                <c:pt idx="48">
                  <c:v>2017</c:v>
                </c:pt>
                <c:pt idx="49">
                  <c:v>2017</c:v>
                </c:pt>
              </c:numCache>
            </c:numRef>
          </c:cat>
          <c:val>
            <c:numRef>
              <c:f>'Sheet3 (2)'!$E$3:$E$52</c:f>
              <c:numCache>
                <c:formatCode>General</c:formatCode>
                <c:ptCount val="50"/>
                <c:pt idx="0">
                  <c:v>699</c:v>
                </c:pt>
                <c:pt idx="1">
                  <c:v>892</c:v>
                </c:pt>
                <c:pt idx="2" formatCode="#,##0">
                  <c:v>1311</c:v>
                </c:pt>
                <c:pt idx="3" formatCode="#,##0">
                  <c:v>1451</c:v>
                </c:pt>
                <c:pt idx="4" formatCode="#,##0">
                  <c:v>2164</c:v>
                </c:pt>
                <c:pt idx="5" formatCode="#,##0">
                  <c:v>2581</c:v>
                </c:pt>
                <c:pt idx="6" formatCode="#,##0">
                  <c:v>2785</c:v>
                </c:pt>
                <c:pt idx="7" formatCode="#,##0">
                  <c:v>3506</c:v>
                </c:pt>
                <c:pt idx="8" formatCode="#,##0">
                  <c:v>6650</c:v>
                </c:pt>
                <c:pt idx="9" formatCode="#,##0">
                  <c:v>8782</c:v>
                </c:pt>
                <c:pt idx="10" formatCode="#,##0">
                  <c:v>12873</c:v>
                </c:pt>
                <c:pt idx="11" formatCode="#,##0">
                  <c:v>17803</c:v>
                </c:pt>
                <c:pt idx="12" formatCode="#,##0">
                  <c:v>23730</c:v>
                </c:pt>
                <c:pt idx="13" formatCode="#,##0">
                  <c:v>30103</c:v>
                </c:pt>
                <c:pt idx="14" formatCode="#,##0">
                  <c:v>36098</c:v>
                </c:pt>
                <c:pt idx="15" formatCode="#,##0">
                  <c:v>50567</c:v>
                </c:pt>
                <c:pt idx="16" formatCode="#,##0">
                  <c:v>64021</c:v>
                </c:pt>
                <c:pt idx="17" formatCode="#,##0">
                  <c:v>77848</c:v>
                </c:pt>
                <c:pt idx="18" formatCode="#,##0">
                  <c:v>99263</c:v>
                </c:pt>
                <c:pt idx="19" formatCode="#,##0">
                  <c:v>148624</c:v>
                </c:pt>
                <c:pt idx="20" formatCode="#,##0">
                  <c:v>198834</c:v>
                </c:pt>
                <c:pt idx="21" formatCode="#,##0">
                  <c:v>297340</c:v>
                </c:pt>
                <c:pt idx="22" formatCode="#,##0">
                  <c:v>461035</c:v>
                </c:pt>
                <c:pt idx="23" formatCode="#,##0">
                  <c:v>687603</c:v>
                </c:pt>
                <c:pt idx="24" formatCode="#,##0">
                  <c:v>1045886</c:v>
                </c:pt>
                <c:pt idx="25" formatCode="#,##0">
                  <c:v>1570715</c:v>
                </c:pt>
                <c:pt idx="26" formatCode="#,##0">
                  <c:v>1779390</c:v>
                </c:pt>
                <c:pt idx="27" formatCode="#,##0">
                  <c:v>2271402</c:v>
                </c:pt>
                <c:pt idx="28" formatCode="#,##0">
                  <c:v>3075751</c:v>
                </c:pt>
                <c:pt idx="29" formatCode="#,##0">
                  <c:v>4181666</c:v>
                </c:pt>
                <c:pt idx="30" formatCode="#,##0">
                  <c:v>7481309</c:v>
                </c:pt>
                <c:pt idx="31" formatCode="#,##0">
                  <c:v>11644465</c:v>
                </c:pt>
                <c:pt idx="32" formatCode="#,##0">
                  <c:v>13720810</c:v>
                </c:pt>
                <c:pt idx="33" formatCode="#,##0">
                  <c:v>16425370</c:v>
                </c:pt>
                <c:pt idx="34" formatCode="#,##0">
                  <c:v>17969275</c:v>
                </c:pt>
                <c:pt idx="35" formatCode="#,##0">
                  <c:v>22471299</c:v>
                </c:pt>
                <c:pt idx="36" formatCode="#,##0">
                  <c:v>25265850</c:v>
                </c:pt>
                <c:pt idx="37" formatCode="#,##0">
                  <c:v>31674461</c:v>
                </c:pt>
                <c:pt idx="38" formatCode="#,##0">
                  <c:v>59975467</c:v>
                </c:pt>
                <c:pt idx="39" formatCode="#,##0">
                  <c:v>88981164</c:v>
                </c:pt>
                <c:pt idx="40" formatCode="#,##0">
                  <c:v>106833638</c:v>
                </c:pt>
                <c:pt idx="41" formatCode="#,##0">
                  <c:v>118261596</c:v>
                </c:pt>
                <c:pt idx="42" formatCode="#,##0">
                  <c:v>122452336</c:v>
                </c:pt>
                <c:pt idx="43" formatCode="#,##0">
                  <c:v>136850159</c:v>
                </c:pt>
                <c:pt idx="44" formatCode="#,##0">
                  <c:v>161431984</c:v>
                </c:pt>
                <c:pt idx="45" formatCode="#,##0">
                  <c:v>172582178</c:v>
                </c:pt>
                <c:pt idx="46" formatCode="#,##0">
                  <c:v>173222639</c:v>
                </c:pt>
                <c:pt idx="47" formatCode="#,##0">
                  <c:v>228032809</c:v>
                </c:pt>
                <c:pt idx="48" formatCode="#,##0">
                  <c:v>251663306</c:v>
                </c:pt>
                <c:pt idx="49" formatCode="#,##0">
                  <c:v>249829543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E0-4742-92F9-D49737B790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6910368"/>
        <c:axId val="846903480"/>
      </c:barChart>
      <c:catAx>
        <c:axId val="846910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6903480"/>
        <c:crosses val="autoZero"/>
        <c:auto val="1"/>
        <c:lblAlgn val="ctr"/>
        <c:lblOffset val="100"/>
        <c:noMultiLvlLbl val="0"/>
      </c:catAx>
      <c:valAx>
        <c:axId val="846903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6910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'Sheet3 (2)'!$D$2</c:f>
              <c:strCache>
                <c:ptCount val="1"/>
                <c:pt idx="0">
                  <c:v>Rmax Sum China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'Sheet3 (2)'!$A$3:$A$52</c:f>
              <c:numCache>
                <c:formatCode>General</c:formatCode>
                <c:ptCount val="50"/>
                <c:pt idx="0">
                  <c:v>1993</c:v>
                </c:pt>
                <c:pt idx="1">
                  <c:v>1993</c:v>
                </c:pt>
                <c:pt idx="2">
                  <c:v>1994</c:v>
                </c:pt>
                <c:pt idx="3">
                  <c:v>1994</c:v>
                </c:pt>
                <c:pt idx="4">
                  <c:v>1995</c:v>
                </c:pt>
                <c:pt idx="5">
                  <c:v>1995</c:v>
                </c:pt>
                <c:pt idx="6">
                  <c:v>1996</c:v>
                </c:pt>
                <c:pt idx="7">
                  <c:v>1996</c:v>
                </c:pt>
                <c:pt idx="8">
                  <c:v>1997</c:v>
                </c:pt>
                <c:pt idx="9">
                  <c:v>1997</c:v>
                </c:pt>
                <c:pt idx="10">
                  <c:v>1998</c:v>
                </c:pt>
                <c:pt idx="11">
                  <c:v>1998</c:v>
                </c:pt>
                <c:pt idx="12">
                  <c:v>1999</c:v>
                </c:pt>
                <c:pt idx="13">
                  <c:v>1999</c:v>
                </c:pt>
                <c:pt idx="14">
                  <c:v>2000</c:v>
                </c:pt>
                <c:pt idx="15">
                  <c:v>2000</c:v>
                </c:pt>
                <c:pt idx="16">
                  <c:v>2001</c:v>
                </c:pt>
                <c:pt idx="17">
                  <c:v>2001</c:v>
                </c:pt>
                <c:pt idx="18">
                  <c:v>2002</c:v>
                </c:pt>
                <c:pt idx="19">
                  <c:v>2002</c:v>
                </c:pt>
                <c:pt idx="20">
                  <c:v>2003</c:v>
                </c:pt>
                <c:pt idx="21">
                  <c:v>2003</c:v>
                </c:pt>
                <c:pt idx="22">
                  <c:v>2004</c:v>
                </c:pt>
                <c:pt idx="23">
                  <c:v>2004</c:v>
                </c:pt>
                <c:pt idx="24">
                  <c:v>2005</c:v>
                </c:pt>
                <c:pt idx="25">
                  <c:v>2005</c:v>
                </c:pt>
                <c:pt idx="26">
                  <c:v>2006</c:v>
                </c:pt>
                <c:pt idx="27">
                  <c:v>2006</c:v>
                </c:pt>
                <c:pt idx="28">
                  <c:v>2007</c:v>
                </c:pt>
                <c:pt idx="29">
                  <c:v>2007</c:v>
                </c:pt>
                <c:pt idx="30">
                  <c:v>2008</c:v>
                </c:pt>
                <c:pt idx="31">
                  <c:v>2008</c:v>
                </c:pt>
                <c:pt idx="32">
                  <c:v>2009</c:v>
                </c:pt>
                <c:pt idx="33">
                  <c:v>2009</c:v>
                </c:pt>
                <c:pt idx="34">
                  <c:v>2010</c:v>
                </c:pt>
                <c:pt idx="35">
                  <c:v>2010</c:v>
                </c:pt>
                <c:pt idx="36">
                  <c:v>2011</c:v>
                </c:pt>
                <c:pt idx="37">
                  <c:v>2011</c:v>
                </c:pt>
                <c:pt idx="38">
                  <c:v>2012</c:v>
                </c:pt>
                <c:pt idx="39">
                  <c:v>2012</c:v>
                </c:pt>
                <c:pt idx="40">
                  <c:v>2013</c:v>
                </c:pt>
                <c:pt idx="41">
                  <c:v>2013</c:v>
                </c:pt>
                <c:pt idx="42">
                  <c:v>2014</c:v>
                </c:pt>
                <c:pt idx="43">
                  <c:v>2014</c:v>
                </c:pt>
                <c:pt idx="44">
                  <c:v>2015</c:v>
                </c:pt>
                <c:pt idx="45">
                  <c:v>2015</c:v>
                </c:pt>
                <c:pt idx="46">
                  <c:v>2016</c:v>
                </c:pt>
                <c:pt idx="47">
                  <c:v>2016</c:v>
                </c:pt>
                <c:pt idx="48">
                  <c:v>2017</c:v>
                </c:pt>
                <c:pt idx="49">
                  <c:v>2017</c:v>
                </c:pt>
              </c:numCache>
            </c:numRef>
          </c:cat>
          <c:val>
            <c:numRef>
              <c:f>'Sheet3 (2)'!$D$3:$D$52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7</c:v>
                </c:pt>
                <c:pt idx="15">
                  <c:v>37</c:v>
                </c:pt>
                <c:pt idx="16">
                  <c:v>100</c:v>
                </c:pt>
                <c:pt idx="17">
                  <c:v>396</c:v>
                </c:pt>
                <c:pt idx="18">
                  <c:v>640</c:v>
                </c:pt>
                <c:pt idx="19" formatCode="#,##0">
                  <c:v>1899</c:v>
                </c:pt>
                <c:pt idx="20" formatCode="#,##0">
                  <c:v>3193</c:v>
                </c:pt>
                <c:pt idx="21" formatCode="#,##0">
                  <c:v>11579</c:v>
                </c:pt>
                <c:pt idx="22" formatCode="#,##0">
                  <c:v>27615</c:v>
                </c:pt>
                <c:pt idx="23" formatCode="#,##0">
                  <c:v>31937</c:v>
                </c:pt>
                <c:pt idx="24" formatCode="#,##0">
                  <c:v>53479</c:v>
                </c:pt>
                <c:pt idx="25" formatCode="#,##0">
                  <c:v>59542</c:v>
                </c:pt>
                <c:pt idx="26" formatCode="#,##0">
                  <c:v>94176</c:v>
                </c:pt>
                <c:pt idx="27" formatCode="#,##0">
                  <c:v>72192</c:v>
                </c:pt>
                <c:pt idx="28" formatCode="#,##0">
                  <c:v>96403</c:v>
                </c:pt>
                <c:pt idx="29" formatCode="#,##0">
                  <c:v>87176</c:v>
                </c:pt>
                <c:pt idx="30" formatCode="#,##0">
                  <c:v>140311</c:v>
                </c:pt>
                <c:pt idx="31" formatCode="#,##0">
                  <c:v>520962</c:v>
                </c:pt>
                <c:pt idx="32" formatCode="#,##0">
                  <c:v>788125</c:v>
                </c:pt>
                <c:pt idx="33" formatCode="#,##0">
                  <c:v>1379877</c:v>
                </c:pt>
                <c:pt idx="34" formatCode="#,##0">
                  <c:v>2992630</c:v>
                </c:pt>
                <c:pt idx="35" formatCode="#,##0">
                  <c:v>5688792</c:v>
                </c:pt>
                <c:pt idx="36" formatCode="#,##0">
                  <c:v>7136315</c:v>
                </c:pt>
                <c:pt idx="37" formatCode="#,##0">
                  <c:v>10489499</c:v>
                </c:pt>
                <c:pt idx="38" formatCode="#,##0">
                  <c:v>11397100</c:v>
                </c:pt>
                <c:pt idx="39" formatCode="#,##0">
                  <c:v>12349895</c:v>
                </c:pt>
                <c:pt idx="40" formatCode="#,##0">
                  <c:v>47485018</c:v>
                </c:pt>
                <c:pt idx="41" formatCode="#,##0">
                  <c:v>48549093</c:v>
                </c:pt>
                <c:pt idx="42" formatCode="#,##0">
                  <c:v>52129821</c:v>
                </c:pt>
                <c:pt idx="43" formatCode="#,##0">
                  <c:v>52258095</c:v>
                </c:pt>
                <c:pt idx="44" formatCode="#,##0">
                  <c:v>49567686</c:v>
                </c:pt>
                <c:pt idx="45" formatCode="#,##0">
                  <c:v>88711111</c:v>
                </c:pt>
                <c:pt idx="46" formatCode="#,##0">
                  <c:v>211428546</c:v>
                </c:pt>
                <c:pt idx="47" formatCode="#,##0">
                  <c:v>223571136</c:v>
                </c:pt>
                <c:pt idx="48" formatCode="#,##0">
                  <c:v>235115292</c:v>
                </c:pt>
                <c:pt idx="49" formatCode="#,##0">
                  <c:v>298876659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0-4C94-8FCC-A4D8532D5969}"/>
            </c:ext>
          </c:extLst>
        </c:ser>
        <c:ser>
          <c:idx val="3"/>
          <c:order val="3"/>
          <c:tx>
            <c:strRef>
              <c:f>'Sheet3 (2)'!$E$2</c:f>
              <c:strCache>
                <c:ptCount val="1"/>
                <c:pt idx="0">
                  <c:v>Rmax Sum US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'Sheet3 (2)'!$A$3:$A$52</c:f>
              <c:numCache>
                <c:formatCode>General</c:formatCode>
                <c:ptCount val="50"/>
                <c:pt idx="0">
                  <c:v>1993</c:v>
                </c:pt>
                <c:pt idx="1">
                  <c:v>1993</c:v>
                </c:pt>
                <c:pt idx="2">
                  <c:v>1994</c:v>
                </c:pt>
                <c:pt idx="3">
                  <c:v>1994</c:v>
                </c:pt>
                <c:pt idx="4">
                  <c:v>1995</c:v>
                </c:pt>
                <c:pt idx="5">
                  <c:v>1995</c:v>
                </c:pt>
                <c:pt idx="6">
                  <c:v>1996</c:v>
                </c:pt>
                <c:pt idx="7">
                  <c:v>1996</c:v>
                </c:pt>
                <c:pt idx="8">
                  <c:v>1997</c:v>
                </c:pt>
                <c:pt idx="9">
                  <c:v>1997</c:v>
                </c:pt>
                <c:pt idx="10">
                  <c:v>1998</c:v>
                </c:pt>
                <c:pt idx="11">
                  <c:v>1998</c:v>
                </c:pt>
                <c:pt idx="12">
                  <c:v>1999</c:v>
                </c:pt>
                <c:pt idx="13">
                  <c:v>1999</c:v>
                </c:pt>
                <c:pt idx="14">
                  <c:v>2000</c:v>
                </c:pt>
                <c:pt idx="15">
                  <c:v>2000</c:v>
                </c:pt>
                <c:pt idx="16">
                  <c:v>2001</c:v>
                </c:pt>
                <c:pt idx="17">
                  <c:v>2001</c:v>
                </c:pt>
                <c:pt idx="18">
                  <c:v>2002</c:v>
                </c:pt>
                <c:pt idx="19">
                  <c:v>2002</c:v>
                </c:pt>
                <c:pt idx="20">
                  <c:v>2003</c:v>
                </c:pt>
                <c:pt idx="21">
                  <c:v>2003</c:v>
                </c:pt>
                <c:pt idx="22">
                  <c:v>2004</c:v>
                </c:pt>
                <c:pt idx="23">
                  <c:v>2004</c:v>
                </c:pt>
                <c:pt idx="24">
                  <c:v>2005</c:v>
                </c:pt>
                <c:pt idx="25">
                  <c:v>2005</c:v>
                </c:pt>
                <c:pt idx="26">
                  <c:v>2006</c:v>
                </c:pt>
                <c:pt idx="27">
                  <c:v>2006</c:v>
                </c:pt>
                <c:pt idx="28">
                  <c:v>2007</c:v>
                </c:pt>
                <c:pt idx="29">
                  <c:v>2007</c:v>
                </c:pt>
                <c:pt idx="30">
                  <c:v>2008</c:v>
                </c:pt>
                <c:pt idx="31">
                  <c:v>2008</c:v>
                </c:pt>
                <c:pt idx="32">
                  <c:v>2009</c:v>
                </c:pt>
                <c:pt idx="33">
                  <c:v>2009</c:v>
                </c:pt>
                <c:pt idx="34">
                  <c:v>2010</c:v>
                </c:pt>
                <c:pt idx="35">
                  <c:v>2010</c:v>
                </c:pt>
                <c:pt idx="36">
                  <c:v>2011</c:v>
                </c:pt>
                <c:pt idx="37">
                  <c:v>2011</c:v>
                </c:pt>
                <c:pt idx="38">
                  <c:v>2012</c:v>
                </c:pt>
                <c:pt idx="39">
                  <c:v>2012</c:v>
                </c:pt>
                <c:pt idx="40">
                  <c:v>2013</c:v>
                </c:pt>
                <c:pt idx="41">
                  <c:v>2013</c:v>
                </c:pt>
                <c:pt idx="42">
                  <c:v>2014</c:v>
                </c:pt>
                <c:pt idx="43">
                  <c:v>2014</c:v>
                </c:pt>
                <c:pt idx="44">
                  <c:v>2015</c:v>
                </c:pt>
                <c:pt idx="45">
                  <c:v>2015</c:v>
                </c:pt>
                <c:pt idx="46">
                  <c:v>2016</c:v>
                </c:pt>
                <c:pt idx="47">
                  <c:v>2016</c:v>
                </c:pt>
                <c:pt idx="48">
                  <c:v>2017</c:v>
                </c:pt>
                <c:pt idx="49">
                  <c:v>2017</c:v>
                </c:pt>
              </c:numCache>
            </c:numRef>
          </c:cat>
          <c:val>
            <c:numRef>
              <c:f>'Sheet3 (2)'!$E$3:$E$52</c:f>
              <c:numCache>
                <c:formatCode>General</c:formatCode>
                <c:ptCount val="50"/>
                <c:pt idx="0">
                  <c:v>699</c:v>
                </c:pt>
                <c:pt idx="1">
                  <c:v>892</c:v>
                </c:pt>
                <c:pt idx="2" formatCode="#,##0">
                  <c:v>1311</c:v>
                </c:pt>
                <c:pt idx="3" formatCode="#,##0">
                  <c:v>1451</c:v>
                </c:pt>
                <c:pt idx="4" formatCode="#,##0">
                  <c:v>2164</c:v>
                </c:pt>
                <c:pt idx="5" formatCode="#,##0">
                  <c:v>2581</c:v>
                </c:pt>
                <c:pt idx="6" formatCode="#,##0">
                  <c:v>2785</c:v>
                </c:pt>
                <c:pt idx="7" formatCode="#,##0">
                  <c:v>3506</c:v>
                </c:pt>
                <c:pt idx="8" formatCode="#,##0">
                  <c:v>6650</c:v>
                </c:pt>
                <c:pt idx="9" formatCode="#,##0">
                  <c:v>8782</c:v>
                </c:pt>
                <c:pt idx="10" formatCode="#,##0">
                  <c:v>12873</c:v>
                </c:pt>
                <c:pt idx="11" formatCode="#,##0">
                  <c:v>17803</c:v>
                </c:pt>
                <c:pt idx="12" formatCode="#,##0">
                  <c:v>23730</c:v>
                </c:pt>
                <c:pt idx="13" formatCode="#,##0">
                  <c:v>30103</c:v>
                </c:pt>
                <c:pt idx="14" formatCode="#,##0">
                  <c:v>36098</c:v>
                </c:pt>
                <c:pt idx="15" formatCode="#,##0">
                  <c:v>50567</c:v>
                </c:pt>
                <c:pt idx="16" formatCode="#,##0">
                  <c:v>64021</c:v>
                </c:pt>
                <c:pt idx="17" formatCode="#,##0">
                  <c:v>77848</c:v>
                </c:pt>
                <c:pt idx="18" formatCode="#,##0">
                  <c:v>99263</c:v>
                </c:pt>
                <c:pt idx="19" formatCode="#,##0">
                  <c:v>148624</c:v>
                </c:pt>
                <c:pt idx="20" formatCode="#,##0">
                  <c:v>198834</c:v>
                </c:pt>
                <c:pt idx="21" formatCode="#,##0">
                  <c:v>297340</c:v>
                </c:pt>
                <c:pt idx="22" formatCode="#,##0">
                  <c:v>461035</c:v>
                </c:pt>
                <c:pt idx="23" formatCode="#,##0">
                  <c:v>687603</c:v>
                </c:pt>
                <c:pt idx="24" formatCode="#,##0">
                  <c:v>1045886</c:v>
                </c:pt>
                <c:pt idx="25" formatCode="#,##0">
                  <c:v>1570715</c:v>
                </c:pt>
                <c:pt idx="26" formatCode="#,##0">
                  <c:v>1779390</c:v>
                </c:pt>
                <c:pt idx="27" formatCode="#,##0">
                  <c:v>2271402</c:v>
                </c:pt>
                <c:pt idx="28" formatCode="#,##0">
                  <c:v>3075751</c:v>
                </c:pt>
                <c:pt idx="29" formatCode="#,##0">
                  <c:v>4181666</c:v>
                </c:pt>
                <c:pt idx="30" formatCode="#,##0">
                  <c:v>7481309</c:v>
                </c:pt>
                <c:pt idx="31" formatCode="#,##0">
                  <c:v>11644465</c:v>
                </c:pt>
                <c:pt idx="32" formatCode="#,##0">
                  <c:v>13720810</c:v>
                </c:pt>
                <c:pt idx="33" formatCode="#,##0">
                  <c:v>16425370</c:v>
                </c:pt>
                <c:pt idx="34" formatCode="#,##0">
                  <c:v>17969275</c:v>
                </c:pt>
                <c:pt idx="35" formatCode="#,##0">
                  <c:v>22471299</c:v>
                </c:pt>
                <c:pt idx="36" formatCode="#,##0">
                  <c:v>25265850</c:v>
                </c:pt>
                <c:pt idx="37" formatCode="#,##0">
                  <c:v>31674461</c:v>
                </c:pt>
                <c:pt idx="38" formatCode="#,##0">
                  <c:v>59975467</c:v>
                </c:pt>
                <c:pt idx="39" formatCode="#,##0">
                  <c:v>88981164</c:v>
                </c:pt>
                <c:pt idx="40" formatCode="#,##0">
                  <c:v>106833638</c:v>
                </c:pt>
                <c:pt idx="41" formatCode="#,##0">
                  <c:v>118261596</c:v>
                </c:pt>
                <c:pt idx="42" formatCode="#,##0">
                  <c:v>122452336</c:v>
                </c:pt>
                <c:pt idx="43" formatCode="#,##0">
                  <c:v>136850159</c:v>
                </c:pt>
                <c:pt idx="44" formatCode="#,##0">
                  <c:v>161431984</c:v>
                </c:pt>
                <c:pt idx="45" formatCode="#,##0">
                  <c:v>172582178</c:v>
                </c:pt>
                <c:pt idx="46" formatCode="#,##0">
                  <c:v>173222639</c:v>
                </c:pt>
                <c:pt idx="47" formatCode="#,##0">
                  <c:v>228032809</c:v>
                </c:pt>
                <c:pt idx="48" formatCode="#,##0">
                  <c:v>251663306</c:v>
                </c:pt>
                <c:pt idx="49" formatCode="#,##0">
                  <c:v>249829543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0-4C94-8FCC-A4D8532D59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46904792"/>
        <c:axId val="846904464"/>
      </c:barChart>
      <c:lineChart>
        <c:grouping val="standard"/>
        <c:varyColors val="0"/>
        <c:ser>
          <c:idx val="0"/>
          <c:order val="0"/>
          <c:tx>
            <c:strRef>
              <c:f>'Sheet3 (2)'!$B$2</c:f>
              <c:strCache>
                <c:ptCount val="1"/>
                <c:pt idx="0">
                  <c:v>No. of Systems % China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'Sheet3 (2)'!$A$3:$A$52</c:f>
              <c:numCache>
                <c:formatCode>General</c:formatCode>
                <c:ptCount val="50"/>
                <c:pt idx="0">
                  <c:v>1993</c:v>
                </c:pt>
                <c:pt idx="1">
                  <c:v>1993</c:v>
                </c:pt>
                <c:pt idx="2">
                  <c:v>1994</c:v>
                </c:pt>
                <c:pt idx="3">
                  <c:v>1994</c:v>
                </c:pt>
                <c:pt idx="4">
                  <c:v>1995</c:v>
                </c:pt>
                <c:pt idx="5">
                  <c:v>1995</c:v>
                </c:pt>
                <c:pt idx="6">
                  <c:v>1996</c:v>
                </c:pt>
                <c:pt idx="7">
                  <c:v>1996</c:v>
                </c:pt>
                <c:pt idx="8">
                  <c:v>1997</c:v>
                </c:pt>
                <c:pt idx="9">
                  <c:v>1997</c:v>
                </c:pt>
                <c:pt idx="10">
                  <c:v>1998</c:v>
                </c:pt>
                <c:pt idx="11">
                  <c:v>1998</c:v>
                </c:pt>
                <c:pt idx="12">
                  <c:v>1999</c:v>
                </c:pt>
                <c:pt idx="13">
                  <c:v>1999</c:v>
                </c:pt>
                <c:pt idx="14">
                  <c:v>2000</c:v>
                </c:pt>
                <c:pt idx="15">
                  <c:v>2000</c:v>
                </c:pt>
                <c:pt idx="16">
                  <c:v>2001</c:v>
                </c:pt>
                <c:pt idx="17">
                  <c:v>2001</c:v>
                </c:pt>
                <c:pt idx="18">
                  <c:v>2002</c:v>
                </c:pt>
                <c:pt idx="19">
                  <c:v>2002</c:v>
                </c:pt>
                <c:pt idx="20">
                  <c:v>2003</c:v>
                </c:pt>
                <c:pt idx="21">
                  <c:v>2003</c:v>
                </c:pt>
                <c:pt idx="22">
                  <c:v>2004</c:v>
                </c:pt>
                <c:pt idx="23">
                  <c:v>2004</c:v>
                </c:pt>
                <c:pt idx="24">
                  <c:v>2005</c:v>
                </c:pt>
                <c:pt idx="25">
                  <c:v>2005</c:v>
                </c:pt>
                <c:pt idx="26">
                  <c:v>2006</c:v>
                </c:pt>
                <c:pt idx="27">
                  <c:v>2006</c:v>
                </c:pt>
                <c:pt idx="28">
                  <c:v>2007</c:v>
                </c:pt>
                <c:pt idx="29">
                  <c:v>2007</c:v>
                </c:pt>
                <c:pt idx="30">
                  <c:v>2008</c:v>
                </c:pt>
                <c:pt idx="31">
                  <c:v>2008</c:v>
                </c:pt>
                <c:pt idx="32">
                  <c:v>2009</c:v>
                </c:pt>
                <c:pt idx="33">
                  <c:v>2009</c:v>
                </c:pt>
                <c:pt idx="34">
                  <c:v>2010</c:v>
                </c:pt>
                <c:pt idx="35">
                  <c:v>2010</c:v>
                </c:pt>
                <c:pt idx="36">
                  <c:v>2011</c:v>
                </c:pt>
                <c:pt idx="37">
                  <c:v>2011</c:v>
                </c:pt>
                <c:pt idx="38">
                  <c:v>2012</c:v>
                </c:pt>
                <c:pt idx="39">
                  <c:v>2012</c:v>
                </c:pt>
                <c:pt idx="40">
                  <c:v>2013</c:v>
                </c:pt>
                <c:pt idx="41">
                  <c:v>2013</c:v>
                </c:pt>
                <c:pt idx="42">
                  <c:v>2014</c:v>
                </c:pt>
                <c:pt idx="43">
                  <c:v>2014</c:v>
                </c:pt>
                <c:pt idx="44">
                  <c:v>2015</c:v>
                </c:pt>
                <c:pt idx="45">
                  <c:v>2015</c:v>
                </c:pt>
                <c:pt idx="46">
                  <c:v>2016</c:v>
                </c:pt>
                <c:pt idx="47">
                  <c:v>2016</c:v>
                </c:pt>
                <c:pt idx="48">
                  <c:v>2017</c:v>
                </c:pt>
                <c:pt idx="49">
                  <c:v>2017</c:v>
                </c:pt>
              </c:numCache>
            </c:numRef>
          </c:cat>
          <c:val>
            <c:numRef>
              <c:f>'Sheet3 (2)'!$B$3:$B$52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  <c:pt idx="16">
                  <c:v>0.4</c:v>
                </c:pt>
                <c:pt idx="17">
                  <c:v>0.6</c:v>
                </c:pt>
                <c:pt idx="18">
                  <c:v>0.6</c:v>
                </c:pt>
                <c:pt idx="19">
                  <c:v>1</c:v>
                </c:pt>
                <c:pt idx="20">
                  <c:v>1.2</c:v>
                </c:pt>
                <c:pt idx="21">
                  <c:v>2.4</c:v>
                </c:pt>
                <c:pt idx="22">
                  <c:v>2.8</c:v>
                </c:pt>
                <c:pt idx="23">
                  <c:v>3.4</c:v>
                </c:pt>
                <c:pt idx="24">
                  <c:v>3.8</c:v>
                </c:pt>
                <c:pt idx="25">
                  <c:v>3.4</c:v>
                </c:pt>
                <c:pt idx="26">
                  <c:v>5.6</c:v>
                </c:pt>
                <c:pt idx="27">
                  <c:v>3.6</c:v>
                </c:pt>
                <c:pt idx="28">
                  <c:v>2.6</c:v>
                </c:pt>
                <c:pt idx="29">
                  <c:v>2</c:v>
                </c:pt>
                <c:pt idx="30">
                  <c:v>2.4</c:v>
                </c:pt>
                <c:pt idx="31">
                  <c:v>3</c:v>
                </c:pt>
                <c:pt idx="32">
                  <c:v>4.2</c:v>
                </c:pt>
                <c:pt idx="33">
                  <c:v>4.2</c:v>
                </c:pt>
                <c:pt idx="34">
                  <c:v>4.8</c:v>
                </c:pt>
                <c:pt idx="35">
                  <c:v>8.1999999999999993</c:v>
                </c:pt>
                <c:pt idx="36">
                  <c:v>12.2</c:v>
                </c:pt>
                <c:pt idx="37">
                  <c:v>14.8</c:v>
                </c:pt>
                <c:pt idx="38">
                  <c:v>13.6</c:v>
                </c:pt>
                <c:pt idx="39">
                  <c:v>14.4</c:v>
                </c:pt>
                <c:pt idx="40">
                  <c:v>13.2</c:v>
                </c:pt>
                <c:pt idx="41">
                  <c:v>12.6</c:v>
                </c:pt>
                <c:pt idx="42">
                  <c:v>15.2</c:v>
                </c:pt>
                <c:pt idx="43">
                  <c:v>12.4</c:v>
                </c:pt>
                <c:pt idx="44">
                  <c:v>7.4</c:v>
                </c:pt>
                <c:pt idx="45">
                  <c:v>21.8</c:v>
                </c:pt>
                <c:pt idx="46">
                  <c:v>33.6</c:v>
                </c:pt>
                <c:pt idx="47">
                  <c:v>34.200000000000003</c:v>
                </c:pt>
                <c:pt idx="48">
                  <c:v>32</c:v>
                </c:pt>
                <c:pt idx="49">
                  <c:v>40.4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70-4C94-8FCC-A4D8532D5969}"/>
            </c:ext>
          </c:extLst>
        </c:ser>
        <c:ser>
          <c:idx val="1"/>
          <c:order val="1"/>
          <c:tx>
            <c:strRef>
              <c:f>'Sheet3 (2)'!$C$2</c:f>
              <c:strCache>
                <c:ptCount val="1"/>
                <c:pt idx="0">
                  <c:v>No. of Systems % US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'Sheet3 (2)'!$A$3:$A$52</c:f>
              <c:numCache>
                <c:formatCode>General</c:formatCode>
                <c:ptCount val="50"/>
                <c:pt idx="0">
                  <c:v>1993</c:v>
                </c:pt>
                <c:pt idx="1">
                  <c:v>1993</c:v>
                </c:pt>
                <c:pt idx="2">
                  <c:v>1994</c:v>
                </c:pt>
                <c:pt idx="3">
                  <c:v>1994</c:v>
                </c:pt>
                <c:pt idx="4">
                  <c:v>1995</c:v>
                </c:pt>
                <c:pt idx="5">
                  <c:v>1995</c:v>
                </c:pt>
                <c:pt idx="6">
                  <c:v>1996</c:v>
                </c:pt>
                <c:pt idx="7">
                  <c:v>1996</c:v>
                </c:pt>
                <c:pt idx="8">
                  <c:v>1997</c:v>
                </c:pt>
                <c:pt idx="9">
                  <c:v>1997</c:v>
                </c:pt>
                <c:pt idx="10">
                  <c:v>1998</c:v>
                </c:pt>
                <c:pt idx="11">
                  <c:v>1998</c:v>
                </c:pt>
                <c:pt idx="12">
                  <c:v>1999</c:v>
                </c:pt>
                <c:pt idx="13">
                  <c:v>1999</c:v>
                </c:pt>
                <c:pt idx="14">
                  <c:v>2000</c:v>
                </c:pt>
                <c:pt idx="15">
                  <c:v>2000</c:v>
                </c:pt>
                <c:pt idx="16">
                  <c:v>2001</c:v>
                </c:pt>
                <c:pt idx="17">
                  <c:v>2001</c:v>
                </c:pt>
                <c:pt idx="18">
                  <c:v>2002</c:v>
                </c:pt>
                <c:pt idx="19">
                  <c:v>2002</c:v>
                </c:pt>
                <c:pt idx="20">
                  <c:v>2003</c:v>
                </c:pt>
                <c:pt idx="21">
                  <c:v>2003</c:v>
                </c:pt>
                <c:pt idx="22">
                  <c:v>2004</c:v>
                </c:pt>
                <c:pt idx="23">
                  <c:v>2004</c:v>
                </c:pt>
                <c:pt idx="24">
                  <c:v>2005</c:v>
                </c:pt>
                <c:pt idx="25">
                  <c:v>2005</c:v>
                </c:pt>
                <c:pt idx="26">
                  <c:v>2006</c:v>
                </c:pt>
                <c:pt idx="27">
                  <c:v>2006</c:v>
                </c:pt>
                <c:pt idx="28">
                  <c:v>2007</c:v>
                </c:pt>
                <c:pt idx="29">
                  <c:v>2007</c:v>
                </c:pt>
                <c:pt idx="30">
                  <c:v>2008</c:v>
                </c:pt>
                <c:pt idx="31">
                  <c:v>2008</c:v>
                </c:pt>
                <c:pt idx="32">
                  <c:v>2009</c:v>
                </c:pt>
                <c:pt idx="33">
                  <c:v>2009</c:v>
                </c:pt>
                <c:pt idx="34">
                  <c:v>2010</c:v>
                </c:pt>
                <c:pt idx="35">
                  <c:v>2010</c:v>
                </c:pt>
                <c:pt idx="36">
                  <c:v>2011</c:v>
                </c:pt>
                <c:pt idx="37">
                  <c:v>2011</c:v>
                </c:pt>
                <c:pt idx="38">
                  <c:v>2012</c:v>
                </c:pt>
                <c:pt idx="39">
                  <c:v>2012</c:v>
                </c:pt>
                <c:pt idx="40">
                  <c:v>2013</c:v>
                </c:pt>
                <c:pt idx="41">
                  <c:v>2013</c:v>
                </c:pt>
                <c:pt idx="42">
                  <c:v>2014</c:v>
                </c:pt>
                <c:pt idx="43">
                  <c:v>2014</c:v>
                </c:pt>
                <c:pt idx="44">
                  <c:v>2015</c:v>
                </c:pt>
                <c:pt idx="45">
                  <c:v>2015</c:v>
                </c:pt>
                <c:pt idx="46">
                  <c:v>2016</c:v>
                </c:pt>
                <c:pt idx="47">
                  <c:v>2016</c:v>
                </c:pt>
                <c:pt idx="48">
                  <c:v>2017</c:v>
                </c:pt>
                <c:pt idx="49">
                  <c:v>2017</c:v>
                </c:pt>
              </c:numCache>
            </c:numRef>
          </c:cat>
          <c:val>
            <c:numRef>
              <c:f>'Sheet3 (2)'!$C$3:$C$52</c:f>
              <c:numCache>
                <c:formatCode>General</c:formatCode>
                <c:ptCount val="50"/>
                <c:pt idx="0">
                  <c:v>46.4</c:v>
                </c:pt>
                <c:pt idx="1">
                  <c:v>48.4</c:v>
                </c:pt>
                <c:pt idx="2">
                  <c:v>52.4</c:v>
                </c:pt>
                <c:pt idx="3">
                  <c:v>51.4</c:v>
                </c:pt>
                <c:pt idx="4">
                  <c:v>54.8</c:v>
                </c:pt>
                <c:pt idx="5">
                  <c:v>52.2</c:v>
                </c:pt>
                <c:pt idx="6">
                  <c:v>51</c:v>
                </c:pt>
                <c:pt idx="7">
                  <c:v>53.4</c:v>
                </c:pt>
                <c:pt idx="8">
                  <c:v>53</c:v>
                </c:pt>
                <c:pt idx="9">
                  <c:v>53</c:v>
                </c:pt>
                <c:pt idx="10">
                  <c:v>57</c:v>
                </c:pt>
                <c:pt idx="11">
                  <c:v>58.2</c:v>
                </c:pt>
                <c:pt idx="12">
                  <c:v>58.4</c:v>
                </c:pt>
                <c:pt idx="13">
                  <c:v>53.4</c:v>
                </c:pt>
                <c:pt idx="14">
                  <c:v>51.6</c:v>
                </c:pt>
                <c:pt idx="15">
                  <c:v>46.8</c:v>
                </c:pt>
                <c:pt idx="16">
                  <c:v>50.6</c:v>
                </c:pt>
                <c:pt idx="17">
                  <c:v>46</c:v>
                </c:pt>
                <c:pt idx="18">
                  <c:v>45.2</c:v>
                </c:pt>
                <c:pt idx="19">
                  <c:v>45.8</c:v>
                </c:pt>
                <c:pt idx="20">
                  <c:v>49</c:v>
                </c:pt>
                <c:pt idx="21">
                  <c:v>49.2</c:v>
                </c:pt>
                <c:pt idx="22">
                  <c:v>52.4</c:v>
                </c:pt>
                <c:pt idx="23">
                  <c:v>53.4</c:v>
                </c:pt>
                <c:pt idx="24">
                  <c:v>55.4</c:v>
                </c:pt>
                <c:pt idx="25">
                  <c:v>61</c:v>
                </c:pt>
                <c:pt idx="26">
                  <c:v>59.8</c:v>
                </c:pt>
                <c:pt idx="27">
                  <c:v>61.8</c:v>
                </c:pt>
                <c:pt idx="28">
                  <c:v>56</c:v>
                </c:pt>
                <c:pt idx="29">
                  <c:v>56.8</c:v>
                </c:pt>
                <c:pt idx="30">
                  <c:v>51.6</c:v>
                </c:pt>
                <c:pt idx="31">
                  <c:v>58.2</c:v>
                </c:pt>
                <c:pt idx="32">
                  <c:v>58.2</c:v>
                </c:pt>
                <c:pt idx="33">
                  <c:v>55.4</c:v>
                </c:pt>
                <c:pt idx="34">
                  <c:v>56.4</c:v>
                </c:pt>
                <c:pt idx="35">
                  <c:v>55.2</c:v>
                </c:pt>
                <c:pt idx="36">
                  <c:v>51</c:v>
                </c:pt>
                <c:pt idx="37">
                  <c:v>52.6</c:v>
                </c:pt>
                <c:pt idx="38">
                  <c:v>50.4</c:v>
                </c:pt>
                <c:pt idx="39">
                  <c:v>50</c:v>
                </c:pt>
                <c:pt idx="40">
                  <c:v>50.4</c:v>
                </c:pt>
                <c:pt idx="41">
                  <c:v>52.8</c:v>
                </c:pt>
                <c:pt idx="42">
                  <c:v>46.4</c:v>
                </c:pt>
                <c:pt idx="43">
                  <c:v>46.4</c:v>
                </c:pt>
                <c:pt idx="44">
                  <c:v>46.8</c:v>
                </c:pt>
                <c:pt idx="45">
                  <c:v>39.799999999999997</c:v>
                </c:pt>
                <c:pt idx="46">
                  <c:v>33</c:v>
                </c:pt>
                <c:pt idx="47">
                  <c:v>34.200000000000003</c:v>
                </c:pt>
                <c:pt idx="48">
                  <c:v>33.799999999999997</c:v>
                </c:pt>
                <c:pt idx="49">
                  <c:v>28.6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970-4C94-8FCC-A4D8532D59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6910368"/>
        <c:axId val="846903480"/>
      </c:lineChart>
      <c:catAx>
        <c:axId val="84691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6903480"/>
        <c:crosses val="autoZero"/>
        <c:auto val="1"/>
        <c:lblAlgn val="ctr"/>
        <c:lblOffset val="100"/>
        <c:noMultiLvlLbl val="0"/>
      </c:catAx>
      <c:valAx>
        <c:axId val="846903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6910368"/>
        <c:crosses val="autoZero"/>
        <c:crossBetween val="between"/>
      </c:valAx>
      <c:valAx>
        <c:axId val="84690446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6904792"/>
        <c:crosses val="max"/>
        <c:crossBetween val="between"/>
      </c:valAx>
      <c:catAx>
        <c:axId val="8469047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469044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Sheet1!$D$15</c:f>
              <c:strCache>
                <c:ptCount val="1"/>
                <c:pt idx="0">
                  <c:v>AI核心产业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Sheet1!$E$14:$G$14</c:f>
              <c:numCache>
                <c:formatCode>General</c:formatCode>
                <c:ptCount val="3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Sheet1!$E$15:$G$15</c:f>
              <c:numCache>
                <c:formatCode>General</c:formatCode>
                <c:ptCount val="3"/>
                <c:pt idx="0">
                  <c:v>1500</c:v>
                </c:pt>
                <c:pt idx="1">
                  <c:v>4000</c:v>
                </c:pt>
                <c:pt idx="2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58-4729-AEC1-48C4B2F63E69}"/>
            </c:ext>
          </c:extLst>
        </c:ser>
        <c:ser>
          <c:idx val="1"/>
          <c:order val="1"/>
          <c:tx>
            <c:strRef>
              <c:f>Sheet1!$D$16</c:f>
              <c:strCache>
                <c:ptCount val="1"/>
                <c:pt idx="0">
                  <c:v>AI相关产业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Sheet1!$E$14:$G$14</c:f>
              <c:numCache>
                <c:formatCode>General</c:formatCode>
                <c:ptCount val="3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Sheet1!$E$16:$G$16</c:f>
              <c:numCache>
                <c:formatCode>General</c:formatCode>
                <c:ptCount val="3"/>
                <c:pt idx="0">
                  <c:v>10000</c:v>
                </c:pt>
                <c:pt idx="1">
                  <c:v>50000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58-4729-AEC1-48C4B2F63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1992680"/>
        <c:axId val="671993992"/>
      </c:barChart>
      <c:catAx>
        <c:axId val="671992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1993992"/>
        <c:crosses val="autoZero"/>
        <c:auto val="1"/>
        <c:lblAlgn val="ctr"/>
        <c:lblOffset val="100"/>
        <c:noMultiLvlLbl val="0"/>
      </c:catAx>
      <c:valAx>
        <c:axId val="671993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1992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美国新增AI企业数</c:v>
                </c:pt>
              </c:strCache>
            </c:strRef>
          </c:tx>
          <c:spPr>
            <a:solidFill>
              <a:srgbClr val="6154C0"/>
            </a:solidFill>
            <a:ln>
              <a:noFill/>
            </a:ln>
            <a:effectLst/>
          </c:spPr>
          <c:invertIfNegative val="0"/>
          <c:cat>
            <c:numRef>
              <c:f>工作表1!$A$2:$A$19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工作表1!$B$2:$B$19</c:f>
              <c:numCache>
                <c:formatCode>General</c:formatCode>
                <c:ptCount val="18"/>
                <c:pt idx="0">
                  <c:v>42</c:v>
                </c:pt>
                <c:pt idx="1">
                  <c:v>38</c:v>
                </c:pt>
                <c:pt idx="2">
                  <c:v>28</c:v>
                </c:pt>
                <c:pt idx="3">
                  <c:v>44</c:v>
                </c:pt>
                <c:pt idx="4">
                  <c:v>42</c:v>
                </c:pt>
                <c:pt idx="5">
                  <c:v>57</c:v>
                </c:pt>
                <c:pt idx="6">
                  <c:v>60</c:v>
                </c:pt>
                <c:pt idx="7">
                  <c:v>95</c:v>
                </c:pt>
                <c:pt idx="8">
                  <c:v>126</c:v>
                </c:pt>
                <c:pt idx="9">
                  <c:v>142</c:v>
                </c:pt>
                <c:pt idx="10">
                  <c:v>167</c:v>
                </c:pt>
                <c:pt idx="11">
                  <c:v>196</c:v>
                </c:pt>
                <c:pt idx="12">
                  <c:v>287</c:v>
                </c:pt>
                <c:pt idx="13">
                  <c:v>396</c:v>
                </c:pt>
                <c:pt idx="14">
                  <c:v>473</c:v>
                </c:pt>
                <c:pt idx="15">
                  <c:v>488</c:v>
                </c:pt>
                <c:pt idx="16">
                  <c:v>396</c:v>
                </c:pt>
                <c:pt idx="17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6B-4241-91AF-89EC4685729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全球其他国家新增AI企业数</c:v>
                </c:pt>
              </c:strCache>
            </c:strRef>
          </c:tx>
          <c:spPr>
            <a:solidFill>
              <a:srgbClr val="A0A5FF"/>
            </a:solidFill>
            <a:ln>
              <a:noFill/>
            </a:ln>
            <a:effectLst/>
          </c:spPr>
          <c:invertIfNegative val="0"/>
          <c:cat>
            <c:numRef>
              <c:f>工作表1!$A$2:$A$19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工作表1!$C$2:$C$19</c:f>
              <c:numCache>
                <c:formatCode>General</c:formatCode>
                <c:ptCount val="18"/>
                <c:pt idx="0">
                  <c:v>39</c:v>
                </c:pt>
                <c:pt idx="1">
                  <c:v>32</c:v>
                </c:pt>
                <c:pt idx="2">
                  <c:v>44</c:v>
                </c:pt>
                <c:pt idx="3">
                  <c:v>37</c:v>
                </c:pt>
                <c:pt idx="4">
                  <c:v>50</c:v>
                </c:pt>
                <c:pt idx="5">
                  <c:v>63</c:v>
                </c:pt>
                <c:pt idx="6">
                  <c:v>77</c:v>
                </c:pt>
                <c:pt idx="7">
                  <c:v>100</c:v>
                </c:pt>
                <c:pt idx="8">
                  <c:v>168</c:v>
                </c:pt>
                <c:pt idx="9">
                  <c:v>191</c:v>
                </c:pt>
                <c:pt idx="10">
                  <c:v>242</c:v>
                </c:pt>
                <c:pt idx="11">
                  <c:v>298</c:v>
                </c:pt>
                <c:pt idx="12">
                  <c:v>438</c:v>
                </c:pt>
                <c:pt idx="13">
                  <c:v>546</c:v>
                </c:pt>
                <c:pt idx="14">
                  <c:v>788</c:v>
                </c:pt>
                <c:pt idx="15">
                  <c:v>1063</c:v>
                </c:pt>
                <c:pt idx="16">
                  <c:v>988</c:v>
                </c:pt>
                <c:pt idx="17">
                  <c:v>526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6B-4241-91AF-89EC46857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439021256"/>
        <c:axId val="439022432"/>
      </c:barChart>
      <c:lineChart>
        <c:grouping val="standard"/>
        <c:varyColors val="0"/>
        <c:ser>
          <c:idx val="2"/>
          <c:order val="2"/>
          <c:tx>
            <c:strRef>
              <c:f>工作表1!$D$1</c:f>
              <c:strCache>
                <c:ptCount val="1"/>
                <c:pt idx="0">
                  <c:v>美国AI企业全球占比</c:v>
                </c:pt>
              </c:strCache>
            </c:strRef>
          </c:tx>
          <c:spPr>
            <a:ln w="15875" cap="rnd">
              <a:solidFill>
                <a:srgbClr val="3EB0F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工作表1!$D$2:$D$19</c:f>
              <c:numCache>
                <c:formatCode>General</c:formatCode>
                <c:ptCount val="18"/>
                <c:pt idx="0">
                  <c:v>0.51851851851851849</c:v>
                </c:pt>
                <c:pt idx="1">
                  <c:v>0.54285714285714282</c:v>
                </c:pt>
                <c:pt idx="2">
                  <c:v>0.3888888888888889</c:v>
                </c:pt>
                <c:pt idx="3">
                  <c:v>0.54320987654320985</c:v>
                </c:pt>
                <c:pt idx="4">
                  <c:v>0.45652173913043476</c:v>
                </c:pt>
                <c:pt idx="5">
                  <c:v>0.47499999999999998</c:v>
                </c:pt>
                <c:pt idx="6">
                  <c:v>0.43795620437956206</c:v>
                </c:pt>
                <c:pt idx="7">
                  <c:v>0.48717948717948717</c:v>
                </c:pt>
                <c:pt idx="8">
                  <c:v>0.42857142857142855</c:v>
                </c:pt>
                <c:pt idx="9">
                  <c:v>0.42642642642642642</c:v>
                </c:pt>
                <c:pt idx="10">
                  <c:v>0.40831295843520782</c:v>
                </c:pt>
                <c:pt idx="11">
                  <c:v>0.39676113360323889</c:v>
                </c:pt>
                <c:pt idx="12">
                  <c:v>0.39586206896551723</c:v>
                </c:pt>
                <c:pt idx="13">
                  <c:v>0.42038216560509556</c:v>
                </c:pt>
                <c:pt idx="14">
                  <c:v>0.37509912767644726</c:v>
                </c:pt>
                <c:pt idx="15">
                  <c:v>0.31463571889103803</c:v>
                </c:pt>
                <c:pt idx="16">
                  <c:v>0.2861271676300578</c:v>
                </c:pt>
                <c:pt idx="17">
                  <c:v>0.25284090909090912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C96B-4241-91AF-89EC46857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08536"/>
        <c:axId val="439022824"/>
      </c:lineChart>
      <c:catAx>
        <c:axId val="439021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439022432"/>
        <c:crosses val="autoZero"/>
        <c:auto val="1"/>
        <c:lblAlgn val="ctr"/>
        <c:lblOffset val="100"/>
        <c:noMultiLvlLbl val="0"/>
      </c:catAx>
      <c:valAx>
        <c:axId val="439022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439021256"/>
        <c:crosses val="autoZero"/>
        <c:crossBetween val="between"/>
      </c:valAx>
      <c:valAx>
        <c:axId val="439022824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14508536"/>
        <c:crosses val="max"/>
        <c:crossBetween val="between"/>
      </c:valAx>
      <c:catAx>
        <c:axId val="145085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39022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1523359016748216E-2"/>
          <c:y val="0.8462959491019062"/>
          <c:w val="0.95578189625101728"/>
          <c:h val="0.153704171647228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900">
          <a:solidFill>
            <a:schemeClr val="bg1">
              <a:lumMod val="7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北京新增AI企业数</c:v>
                </c:pt>
              </c:strCache>
            </c:strRef>
          </c:tx>
          <c:spPr>
            <a:solidFill>
              <a:srgbClr val="6154C0"/>
            </a:solidFill>
            <a:ln>
              <a:noFill/>
            </a:ln>
            <a:effectLst/>
          </c:spPr>
          <c:invertIfNegative val="0"/>
          <c:cat>
            <c:numRef>
              <c:f>工作表1!$A$2:$A$19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工作表1!$B$2:$B$19</c:f>
              <c:numCache>
                <c:formatCode>General</c:formatCode>
                <c:ptCount val="18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  <c:pt idx="6">
                  <c:v>8</c:v>
                </c:pt>
                <c:pt idx="7">
                  <c:v>7</c:v>
                </c:pt>
                <c:pt idx="8">
                  <c:v>8</c:v>
                </c:pt>
                <c:pt idx="9">
                  <c:v>19</c:v>
                </c:pt>
                <c:pt idx="10">
                  <c:v>19</c:v>
                </c:pt>
                <c:pt idx="11">
                  <c:v>22</c:v>
                </c:pt>
                <c:pt idx="12">
                  <c:v>32</c:v>
                </c:pt>
                <c:pt idx="13">
                  <c:v>39</c:v>
                </c:pt>
                <c:pt idx="14">
                  <c:v>113</c:v>
                </c:pt>
                <c:pt idx="15">
                  <c:v>152</c:v>
                </c:pt>
                <c:pt idx="16">
                  <c:v>170</c:v>
                </c:pt>
                <c:pt idx="17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65-C94D-84AF-81CB4DDA6E57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其他省市新增AI企业数</c:v>
                </c:pt>
              </c:strCache>
            </c:strRef>
          </c:tx>
          <c:spPr>
            <a:solidFill>
              <a:srgbClr val="A0A5FF"/>
            </a:solidFill>
            <a:ln>
              <a:noFill/>
            </a:ln>
            <a:effectLst/>
          </c:spPr>
          <c:invertIfNegative val="0"/>
          <c:cat>
            <c:numRef>
              <c:f>工作表1!$A$2:$A$19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工作表1!$C$2:$C$19</c:f>
              <c:numCache>
                <c:formatCode>General</c:formatCode>
                <c:ptCount val="18"/>
                <c:pt idx="0">
                  <c:v>4</c:v>
                </c:pt>
                <c:pt idx="1">
                  <c:v>5</c:v>
                </c:pt>
                <c:pt idx="2">
                  <c:v>8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13</c:v>
                </c:pt>
                <c:pt idx="7">
                  <c:v>14</c:v>
                </c:pt>
                <c:pt idx="8">
                  <c:v>16</c:v>
                </c:pt>
                <c:pt idx="9">
                  <c:v>35</c:v>
                </c:pt>
                <c:pt idx="10">
                  <c:v>41</c:v>
                </c:pt>
                <c:pt idx="11">
                  <c:v>54</c:v>
                </c:pt>
                <c:pt idx="12">
                  <c:v>84</c:v>
                </c:pt>
                <c:pt idx="13">
                  <c:v>119</c:v>
                </c:pt>
                <c:pt idx="14">
                  <c:v>180</c:v>
                </c:pt>
                <c:pt idx="15">
                  <c:v>322</c:v>
                </c:pt>
                <c:pt idx="16">
                  <c:v>309</c:v>
                </c:pt>
                <c:pt idx="17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65-C94D-84AF-81CB4DDA6E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354075288"/>
        <c:axId val="354073328"/>
      </c:barChart>
      <c:lineChart>
        <c:grouping val="standard"/>
        <c:varyColors val="0"/>
        <c:ser>
          <c:idx val="2"/>
          <c:order val="2"/>
          <c:tx>
            <c:strRef>
              <c:f>工作表1!$D$1</c:f>
              <c:strCache>
                <c:ptCount val="1"/>
                <c:pt idx="0">
                  <c:v>北京AI企业在全国的比重</c:v>
                </c:pt>
              </c:strCache>
            </c:strRef>
          </c:tx>
          <c:spPr>
            <a:ln w="15875" cap="rnd">
              <a:solidFill>
                <a:srgbClr val="3EB0F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工作表1!$D$2:$D$19</c:f>
              <c:numCache>
                <c:formatCode>0.00%</c:formatCode>
                <c:ptCount val="18"/>
                <c:pt idx="0">
                  <c:v>0.33333333333333331</c:v>
                </c:pt>
                <c:pt idx="1">
                  <c:v>0.2857142857142857</c:v>
                </c:pt>
                <c:pt idx="2">
                  <c:v>0.2</c:v>
                </c:pt>
                <c:pt idx="3">
                  <c:v>0.27272727272727271</c:v>
                </c:pt>
                <c:pt idx="4">
                  <c:v>0.2857142857142857</c:v>
                </c:pt>
                <c:pt idx="5">
                  <c:v>0.25</c:v>
                </c:pt>
                <c:pt idx="6">
                  <c:v>0.38095238095238093</c:v>
                </c:pt>
                <c:pt idx="7">
                  <c:v>0.33333333333333331</c:v>
                </c:pt>
                <c:pt idx="8">
                  <c:v>0.33333333333333331</c:v>
                </c:pt>
                <c:pt idx="9">
                  <c:v>0.35185185185185186</c:v>
                </c:pt>
                <c:pt idx="10">
                  <c:v>0.31666666666666665</c:v>
                </c:pt>
                <c:pt idx="11">
                  <c:v>0.28947368421052633</c:v>
                </c:pt>
                <c:pt idx="12">
                  <c:v>0.27586206896551724</c:v>
                </c:pt>
                <c:pt idx="13">
                  <c:v>0.24683544303797469</c:v>
                </c:pt>
                <c:pt idx="14">
                  <c:v>0.38566552901023893</c:v>
                </c:pt>
                <c:pt idx="15">
                  <c:v>0.32067510548523209</c:v>
                </c:pt>
                <c:pt idx="16">
                  <c:v>0.35490605427974947</c:v>
                </c:pt>
                <c:pt idx="17">
                  <c:v>0.33333333333333331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AC65-C94D-84AF-81CB4DDA6E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076464"/>
        <c:axId val="354071368"/>
      </c:lineChart>
      <c:catAx>
        <c:axId val="354075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354073328"/>
        <c:crosses val="autoZero"/>
        <c:auto val="1"/>
        <c:lblAlgn val="ctr"/>
        <c:lblOffset val="100"/>
        <c:noMultiLvlLbl val="0"/>
      </c:catAx>
      <c:valAx>
        <c:axId val="354073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354075288"/>
        <c:crosses val="autoZero"/>
        <c:crossBetween val="between"/>
      </c:valAx>
      <c:valAx>
        <c:axId val="354071368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354076464"/>
        <c:crosses val="max"/>
        <c:crossBetween val="between"/>
      </c:valAx>
      <c:catAx>
        <c:axId val="354076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40713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8812912147235187E-2"/>
          <c:y val="0.81425765836295039"/>
          <c:w val="0.95578189625101728"/>
          <c:h val="0.153704171647228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900">
          <a:solidFill>
            <a:schemeClr val="bg1">
              <a:lumMod val="7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北京AI融资总额</c:v>
                </c:pt>
              </c:strCache>
            </c:strRef>
          </c:tx>
          <c:spPr>
            <a:solidFill>
              <a:srgbClr val="6154C0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工作表1!$B$2:$B$6</c:f>
              <c:numCache>
                <c:formatCode>0.00_ </c:formatCode>
                <c:ptCount val="5"/>
                <c:pt idx="0">
                  <c:v>43.596172000000003</c:v>
                </c:pt>
                <c:pt idx="1">
                  <c:v>165.95135400000001</c:v>
                </c:pt>
                <c:pt idx="2">
                  <c:v>292.04589800000002</c:v>
                </c:pt>
                <c:pt idx="3">
                  <c:v>759.20976099999996</c:v>
                </c:pt>
                <c:pt idx="4">
                  <c:v>2107.5854089999998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F4-E743-828A-8AC89943B9D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除北京外AI融资总额</c:v>
                </c:pt>
              </c:strCache>
            </c:strRef>
          </c:tx>
          <c:spPr>
            <a:solidFill>
              <a:srgbClr val="A0A5FF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工作表1!$C$2:$C$6</c:f>
              <c:numCache>
                <c:formatCode>0.00_ </c:formatCode>
                <c:ptCount val="5"/>
                <c:pt idx="0">
                  <c:v>35.760567000000002</c:v>
                </c:pt>
                <c:pt idx="1">
                  <c:v>326.25592800000004</c:v>
                </c:pt>
                <c:pt idx="2">
                  <c:v>731.78200599999991</c:v>
                </c:pt>
                <c:pt idx="3">
                  <c:v>1711.3333904328842</c:v>
                </c:pt>
                <c:pt idx="4">
                  <c:v>1475.0189720000003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F4-E743-828A-8AC89943B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442010560"/>
        <c:axId val="442006640"/>
      </c:barChart>
      <c:lineChart>
        <c:grouping val="standard"/>
        <c:varyColors val="0"/>
        <c:ser>
          <c:idx val="2"/>
          <c:order val="2"/>
          <c:tx>
            <c:strRef>
              <c:f>工作表1!$D$1</c:f>
              <c:strCache>
                <c:ptCount val="1"/>
                <c:pt idx="0">
                  <c:v>北京AI融资规模在全国的比重</c:v>
                </c:pt>
              </c:strCache>
            </c:strRef>
          </c:tx>
          <c:spPr>
            <a:ln w="15875" cap="rnd">
              <a:solidFill>
                <a:srgbClr val="3EB0F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工作表1!$A$2:$A$6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工作表1!$D$2:$D$6</c:f>
              <c:numCache>
                <c:formatCode>0.00%</c:formatCode>
                <c:ptCount val="5"/>
                <c:pt idx="0">
                  <c:v>0.5493694996716032</c:v>
                </c:pt>
                <c:pt idx="1">
                  <c:v>0.33715745391999302</c:v>
                </c:pt>
                <c:pt idx="2">
                  <c:v>0.28524901192769214</c:v>
                </c:pt>
                <c:pt idx="3">
                  <c:v>0.30730479674466232</c:v>
                </c:pt>
                <c:pt idx="4">
                  <c:v>0.58828304352481053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A3F4-E743-828A-8AC89943B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2008208"/>
        <c:axId val="442010952"/>
      </c:lineChart>
      <c:catAx>
        <c:axId val="442010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442006640"/>
        <c:crosses val="autoZero"/>
        <c:auto val="1"/>
        <c:lblAlgn val="ctr"/>
        <c:lblOffset val="100"/>
        <c:noMultiLvlLbl val="0"/>
      </c:catAx>
      <c:valAx>
        <c:axId val="442006640"/>
        <c:scaling>
          <c:orientation val="minMax"/>
        </c:scaling>
        <c:delete val="0"/>
        <c:axPos val="l"/>
        <c:numFmt formatCode="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442010560"/>
        <c:crosses val="autoZero"/>
        <c:crossBetween val="between"/>
      </c:valAx>
      <c:valAx>
        <c:axId val="442010952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endParaRPr lang="zh-CN"/>
          </a:p>
        </c:txPr>
        <c:crossAx val="442008208"/>
        <c:crosses val="max"/>
        <c:crossBetween val="between"/>
      </c:valAx>
      <c:catAx>
        <c:axId val="4420082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420109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8812924473353802E-2"/>
          <c:y val="0.89193410647948856"/>
          <c:w val="0.95578189625101728"/>
          <c:h val="0.100301684494288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900">
          <a:solidFill>
            <a:schemeClr val="bg1">
              <a:lumMod val="7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2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DD-42C0-ACC4-A10EA3F5200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DD-42C0-ACC4-A10EA3F52000}"/>
              </c:ext>
            </c:extLst>
          </c:dPt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DD-42C0-ACC4-A10EA3F52000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Sheet1!$E$12:$E$13</c:f>
              <c:numCache>
                <c:formatCode>General</c:formatCode>
                <c:ptCount val="2"/>
                <c:pt idx="0">
                  <c:v>0.28108377659574468</c:v>
                </c:pt>
                <c:pt idx="1">
                  <c:v>0.71891622340425532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DD-42C0-ACC4-A10EA3F520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809699999999999E-2"/>
          <c:y val="2.7964900000000001E-2"/>
          <c:w val="0.97048900000000005"/>
          <c:h val="0.921417999999999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专利</c:v>
                </c:pt>
              </c:strCache>
            </c:strRef>
          </c:tx>
          <c:spPr>
            <a:ln w="25400" cap="rnd">
              <a:solidFill>
                <a:srgbClr val="6154C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Sheet1!$B$2:$B$32</c:f>
              <c:numCache>
                <c:formatCode>General</c:formatCode>
                <c:ptCount val="31"/>
                <c:pt idx="0">
                  <c:v>1985</c:v>
                </c:pt>
                <c:pt idx="1">
                  <c:v>1986</c:v>
                </c:pt>
                <c:pt idx="2">
                  <c:v>1987</c:v>
                </c:pt>
                <c:pt idx="3">
                  <c:v>1988</c:v>
                </c:pt>
                <c:pt idx="4">
                  <c:v>1989</c:v>
                </c:pt>
                <c:pt idx="5">
                  <c:v>1990</c:v>
                </c:pt>
                <c:pt idx="6">
                  <c:v>1991</c:v>
                </c:pt>
                <c:pt idx="7">
                  <c:v>1992</c:v>
                </c:pt>
                <c:pt idx="8">
                  <c:v>1993</c:v>
                </c:pt>
                <c:pt idx="9">
                  <c:v>1994</c:v>
                </c:pt>
                <c:pt idx="10">
                  <c:v>1995</c:v>
                </c:pt>
                <c:pt idx="11">
                  <c:v>1996</c:v>
                </c:pt>
                <c:pt idx="12">
                  <c:v>1997</c:v>
                </c:pt>
                <c:pt idx="13">
                  <c:v>1998</c:v>
                </c:pt>
                <c:pt idx="14">
                  <c:v>1999</c:v>
                </c:pt>
                <c:pt idx="15">
                  <c:v>2000</c:v>
                </c:pt>
                <c:pt idx="16">
                  <c:v>2001</c:v>
                </c:pt>
                <c:pt idx="17">
                  <c:v>2002</c:v>
                </c:pt>
                <c:pt idx="18">
                  <c:v>2003</c:v>
                </c:pt>
                <c:pt idx="19">
                  <c:v>2004</c:v>
                </c:pt>
                <c:pt idx="20">
                  <c:v>2005</c:v>
                </c:pt>
                <c:pt idx="21">
                  <c:v>2006</c:v>
                </c:pt>
                <c:pt idx="22">
                  <c:v>2007</c:v>
                </c:pt>
                <c:pt idx="23">
                  <c:v>2008</c:v>
                </c:pt>
                <c:pt idx="24">
                  <c:v>2009</c:v>
                </c:pt>
                <c:pt idx="25">
                  <c:v>2010</c:v>
                </c:pt>
                <c:pt idx="26">
                  <c:v>2011</c:v>
                </c:pt>
                <c:pt idx="27">
                  <c:v>2012</c:v>
                </c:pt>
                <c:pt idx="28">
                  <c:v>2013</c:v>
                </c:pt>
                <c:pt idx="29">
                  <c:v>2014</c:v>
                </c:pt>
                <c:pt idx="30">
                  <c:v>2015</c:v>
                </c:pt>
              </c:numCache>
            </c:numRef>
          </c:cat>
          <c:val>
            <c:numRef>
              <c:f>Sheet1!$C$2:$C$32</c:f>
              <c:numCache>
                <c:formatCode>General</c:formatCode>
                <c:ptCount val="31"/>
                <c:pt idx="0">
                  <c:v>2.7</c:v>
                </c:pt>
                <c:pt idx="1">
                  <c:v>3.8</c:v>
                </c:pt>
                <c:pt idx="2">
                  <c:v>4.9000000000000004</c:v>
                </c:pt>
                <c:pt idx="3">
                  <c:v>3.7</c:v>
                </c:pt>
                <c:pt idx="4">
                  <c:v>4.8</c:v>
                </c:pt>
                <c:pt idx="5">
                  <c:v>5.2</c:v>
                </c:pt>
                <c:pt idx="6">
                  <c:v>5.3</c:v>
                </c:pt>
                <c:pt idx="7">
                  <c:v>7.2</c:v>
                </c:pt>
                <c:pt idx="8">
                  <c:v>7.8</c:v>
                </c:pt>
                <c:pt idx="9">
                  <c:v>7.7</c:v>
                </c:pt>
                <c:pt idx="10">
                  <c:v>7.8</c:v>
                </c:pt>
                <c:pt idx="11">
                  <c:v>9.1</c:v>
                </c:pt>
                <c:pt idx="12">
                  <c:v>8</c:v>
                </c:pt>
                <c:pt idx="13">
                  <c:v>10.5</c:v>
                </c:pt>
                <c:pt idx="14">
                  <c:v>7.8</c:v>
                </c:pt>
                <c:pt idx="15">
                  <c:v>7.4</c:v>
                </c:pt>
                <c:pt idx="16">
                  <c:v>9.1999999999999993</c:v>
                </c:pt>
                <c:pt idx="17">
                  <c:v>15.4</c:v>
                </c:pt>
                <c:pt idx="18">
                  <c:v>16.399999999999999</c:v>
                </c:pt>
                <c:pt idx="19">
                  <c:v>16.100000000000001</c:v>
                </c:pt>
                <c:pt idx="20">
                  <c:v>13.8</c:v>
                </c:pt>
                <c:pt idx="21">
                  <c:v>13.1</c:v>
                </c:pt>
                <c:pt idx="22">
                  <c:v>12.7</c:v>
                </c:pt>
                <c:pt idx="23">
                  <c:v>14.5</c:v>
                </c:pt>
                <c:pt idx="24">
                  <c:v>14.3</c:v>
                </c:pt>
                <c:pt idx="25">
                  <c:v>15.4</c:v>
                </c:pt>
                <c:pt idx="26">
                  <c:v>15.1</c:v>
                </c:pt>
                <c:pt idx="27">
                  <c:v>17.3</c:v>
                </c:pt>
                <c:pt idx="28">
                  <c:v>19.8</c:v>
                </c:pt>
                <c:pt idx="29">
                  <c:v>23.1</c:v>
                </c:pt>
                <c:pt idx="30">
                  <c:v>26.1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DD6-5445-B507-B347B0DC62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论文</c:v>
                </c:pt>
              </c:strCache>
            </c:strRef>
          </c:tx>
          <c:spPr>
            <a:ln w="25400" cap="rnd">
              <a:solidFill>
                <a:srgbClr val="3EB0F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Sheet1!$D$2:$D$32</c:f>
              <c:numCache>
                <c:formatCode>General</c:formatCode>
                <c:ptCount val="31"/>
                <c:pt idx="0">
                  <c:v>1985</c:v>
                </c:pt>
                <c:pt idx="1">
                  <c:v>1986</c:v>
                </c:pt>
                <c:pt idx="2">
                  <c:v>1987</c:v>
                </c:pt>
                <c:pt idx="3">
                  <c:v>1988</c:v>
                </c:pt>
                <c:pt idx="4">
                  <c:v>1989</c:v>
                </c:pt>
                <c:pt idx="5">
                  <c:v>1990</c:v>
                </c:pt>
                <c:pt idx="6">
                  <c:v>1991</c:v>
                </c:pt>
                <c:pt idx="7">
                  <c:v>1992</c:v>
                </c:pt>
                <c:pt idx="8">
                  <c:v>1993</c:v>
                </c:pt>
                <c:pt idx="9">
                  <c:v>1994</c:v>
                </c:pt>
                <c:pt idx="10">
                  <c:v>1995</c:v>
                </c:pt>
                <c:pt idx="11">
                  <c:v>1996</c:v>
                </c:pt>
                <c:pt idx="12">
                  <c:v>1997</c:v>
                </c:pt>
                <c:pt idx="13">
                  <c:v>1998</c:v>
                </c:pt>
                <c:pt idx="14">
                  <c:v>1999</c:v>
                </c:pt>
                <c:pt idx="15">
                  <c:v>2000</c:v>
                </c:pt>
                <c:pt idx="16">
                  <c:v>2001</c:v>
                </c:pt>
                <c:pt idx="17">
                  <c:v>2002</c:v>
                </c:pt>
                <c:pt idx="18">
                  <c:v>2003</c:v>
                </c:pt>
                <c:pt idx="19">
                  <c:v>2004</c:v>
                </c:pt>
                <c:pt idx="20">
                  <c:v>2005</c:v>
                </c:pt>
                <c:pt idx="21">
                  <c:v>2006</c:v>
                </c:pt>
                <c:pt idx="22">
                  <c:v>2007</c:v>
                </c:pt>
                <c:pt idx="23">
                  <c:v>2008</c:v>
                </c:pt>
                <c:pt idx="24">
                  <c:v>2009</c:v>
                </c:pt>
                <c:pt idx="25">
                  <c:v>2010</c:v>
                </c:pt>
                <c:pt idx="26">
                  <c:v>2011</c:v>
                </c:pt>
                <c:pt idx="27">
                  <c:v>2012</c:v>
                </c:pt>
                <c:pt idx="28">
                  <c:v>2013</c:v>
                </c:pt>
                <c:pt idx="29">
                  <c:v>2014</c:v>
                </c:pt>
                <c:pt idx="30">
                  <c:v>2015</c:v>
                </c:pt>
              </c:numCache>
            </c:numRef>
          </c:cat>
          <c:val>
            <c:numRef>
              <c:f>Sheet1!$E$2:$E$32</c:f>
              <c:numCache>
                <c:formatCode>General</c:formatCode>
                <c:ptCount val="31"/>
                <c:pt idx="0">
                  <c:v>3</c:v>
                </c:pt>
                <c:pt idx="1">
                  <c:v>5.0999999999999996</c:v>
                </c:pt>
                <c:pt idx="2">
                  <c:v>5.6</c:v>
                </c:pt>
                <c:pt idx="3">
                  <c:v>4</c:v>
                </c:pt>
                <c:pt idx="4">
                  <c:v>3.7</c:v>
                </c:pt>
                <c:pt idx="5">
                  <c:v>8.6999999999999993</c:v>
                </c:pt>
                <c:pt idx="6">
                  <c:v>7.6</c:v>
                </c:pt>
                <c:pt idx="7">
                  <c:v>3.2</c:v>
                </c:pt>
                <c:pt idx="8">
                  <c:v>5</c:v>
                </c:pt>
                <c:pt idx="9">
                  <c:v>5.0999999999999996</c:v>
                </c:pt>
                <c:pt idx="10">
                  <c:v>5.2</c:v>
                </c:pt>
                <c:pt idx="11">
                  <c:v>6.2</c:v>
                </c:pt>
                <c:pt idx="12">
                  <c:v>5.6</c:v>
                </c:pt>
                <c:pt idx="13">
                  <c:v>5.0999999999999996</c:v>
                </c:pt>
                <c:pt idx="14">
                  <c:v>3.9</c:v>
                </c:pt>
                <c:pt idx="15">
                  <c:v>5.4</c:v>
                </c:pt>
                <c:pt idx="16">
                  <c:v>6.3</c:v>
                </c:pt>
                <c:pt idx="17">
                  <c:v>6</c:v>
                </c:pt>
                <c:pt idx="18">
                  <c:v>7</c:v>
                </c:pt>
                <c:pt idx="19">
                  <c:v>13.3</c:v>
                </c:pt>
                <c:pt idx="20">
                  <c:v>20.100000000000001</c:v>
                </c:pt>
                <c:pt idx="21">
                  <c:v>16.7</c:v>
                </c:pt>
                <c:pt idx="22">
                  <c:v>18.899999999999999</c:v>
                </c:pt>
                <c:pt idx="23">
                  <c:v>13.1</c:v>
                </c:pt>
                <c:pt idx="24">
                  <c:v>18.8</c:v>
                </c:pt>
                <c:pt idx="25">
                  <c:v>13.5</c:v>
                </c:pt>
                <c:pt idx="26">
                  <c:v>13.8</c:v>
                </c:pt>
                <c:pt idx="27">
                  <c:v>14.7</c:v>
                </c:pt>
                <c:pt idx="28">
                  <c:v>17.600000000000001</c:v>
                </c:pt>
                <c:pt idx="29">
                  <c:v>15.9</c:v>
                </c:pt>
                <c:pt idx="30">
                  <c:v>18.8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DD6-5445-B507-B347B0DC62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投资</c:v>
                </c:pt>
              </c:strCache>
            </c:strRef>
          </c:tx>
          <c:spPr>
            <a:ln w="25400" cap="rnd">
              <a:solidFill>
                <a:srgbClr val="F8C41A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Sheet1!$F$2:$F$32</c:f>
              <c:numCache>
                <c:formatCode>General</c:formatCode>
                <c:ptCount val="31"/>
                <c:pt idx="10">
                  <c:v>1995</c:v>
                </c:pt>
                <c:pt idx="11">
                  <c:v>1996</c:v>
                </c:pt>
                <c:pt idx="12">
                  <c:v>1997</c:v>
                </c:pt>
                <c:pt idx="13">
                  <c:v>1998</c:v>
                </c:pt>
                <c:pt idx="14">
                  <c:v>1999</c:v>
                </c:pt>
                <c:pt idx="15">
                  <c:v>2000</c:v>
                </c:pt>
                <c:pt idx="16">
                  <c:v>2001</c:v>
                </c:pt>
                <c:pt idx="17">
                  <c:v>2002</c:v>
                </c:pt>
                <c:pt idx="18">
                  <c:v>2003</c:v>
                </c:pt>
                <c:pt idx="19">
                  <c:v>2004</c:v>
                </c:pt>
                <c:pt idx="20">
                  <c:v>2005</c:v>
                </c:pt>
                <c:pt idx="21">
                  <c:v>2006</c:v>
                </c:pt>
                <c:pt idx="22">
                  <c:v>2007</c:v>
                </c:pt>
                <c:pt idx="23">
                  <c:v>2008</c:v>
                </c:pt>
                <c:pt idx="24">
                  <c:v>2009</c:v>
                </c:pt>
                <c:pt idx="25">
                  <c:v>2010</c:v>
                </c:pt>
                <c:pt idx="26">
                  <c:v>2011</c:v>
                </c:pt>
                <c:pt idx="27">
                  <c:v>2012</c:v>
                </c:pt>
                <c:pt idx="28">
                  <c:v>2013</c:v>
                </c:pt>
                <c:pt idx="29">
                  <c:v>2014</c:v>
                </c:pt>
                <c:pt idx="30">
                  <c:v>2015</c:v>
                </c:pt>
              </c:numCache>
            </c:numRef>
          </c:cat>
          <c:val>
            <c:numRef>
              <c:f>Sheet1!$G$2:$G$32</c:f>
              <c:numCache>
                <c:formatCode>General</c:formatCode>
                <c:ptCount val="31"/>
                <c:pt idx="10">
                  <c:v>0.1</c:v>
                </c:pt>
                <c:pt idx="11">
                  <c:v>3.8295119999999998</c:v>
                </c:pt>
                <c:pt idx="12">
                  <c:v>0.30649199999999999</c:v>
                </c:pt>
                <c:pt idx="13">
                  <c:v>12.687156999999999</c:v>
                </c:pt>
                <c:pt idx="14">
                  <c:v>7.1097890000000001</c:v>
                </c:pt>
                <c:pt idx="15">
                  <c:v>7.2517709999999997</c:v>
                </c:pt>
                <c:pt idx="16">
                  <c:v>7.6577320000000002</c:v>
                </c:pt>
                <c:pt idx="17">
                  <c:v>4.9799410000000002</c:v>
                </c:pt>
                <c:pt idx="18">
                  <c:v>8.2364080000000008</c:v>
                </c:pt>
                <c:pt idx="19">
                  <c:v>7.9730100000000004</c:v>
                </c:pt>
                <c:pt idx="20">
                  <c:v>6.6416750000000002</c:v>
                </c:pt>
                <c:pt idx="21">
                  <c:v>15.52983</c:v>
                </c:pt>
                <c:pt idx="22">
                  <c:v>10.760369000000001</c:v>
                </c:pt>
                <c:pt idx="23">
                  <c:v>10.541891</c:v>
                </c:pt>
                <c:pt idx="24">
                  <c:v>15.490549</c:v>
                </c:pt>
                <c:pt idx="25">
                  <c:v>10.637206000000001</c:v>
                </c:pt>
                <c:pt idx="26">
                  <c:v>13.997598</c:v>
                </c:pt>
                <c:pt idx="27">
                  <c:v>18.886431000000002</c:v>
                </c:pt>
                <c:pt idx="28">
                  <c:v>13.795176</c:v>
                </c:pt>
                <c:pt idx="29">
                  <c:v>12.776175</c:v>
                </c:pt>
                <c:pt idx="30">
                  <c:v>18.503627000000002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DD6-5445-B507-B347B0DC62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3685240"/>
        <c:axId val="443684456"/>
      </c:lineChart>
      <c:catAx>
        <c:axId val="443685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900" b="0" i="0" u="none" strike="noStrike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pPr>
            <a:endParaRPr lang="zh-CN"/>
          </a:p>
        </c:txPr>
        <c:crossAx val="443684456"/>
        <c:crosses val="autoZero"/>
        <c:auto val="1"/>
        <c:lblAlgn val="ctr"/>
        <c:lblOffset val="100"/>
        <c:noMultiLvlLbl val="0"/>
      </c:catAx>
      <c:valAx>
        <c:axId val="443684456"/>
        <c:scaling>
          <c:orientation val="minMax"/>
        </c:scaling>
        <c:delete val="0"/>
        <c:axPos val="l"/>
        <c:numFmt formatCode="0.####" sourceLinked="0"/>
        <c:majorTickMark val="none"/>
        <c:minorTickMark val="none"/>
        <c:tickLblPos val="none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Calibri"/>
              </a:defRPr>
            </a:pPr>
            <a:endParaRPr lang="zh-CN"/>
          </a:p>
        </c:txPr>
        <c:crossAx val="443685240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43F8-33D9-184B-A6C9-4E60C0357962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FD9D6-B7CB-9C43-90CB-650203B8FC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189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B3D7D6-527E-4134-96F8-C16E21A3D9F6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122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59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fld id="{CABA506B-62F5-4882-AAD5-A69500255486}" type="slidenum">
              <a:rPr lang="en-US" altLang="en-US" sz="1400">
                <a:cs typeface="Segoe UI" panose="020B0502040204020203" pitchFamily="34" charset="0"/>
              </a:rPr>
              <a:pPr algn="r" eaLnBrk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>
              <a:cs typeface="Segoe UI" panose="020B0502040204020203" pitchFamily="34" charset="0"/>
            </a:endParaRPr>
          </a:p>
        </p:txBody>
      </p:sp>
      <p:sp>
        <p:nvSpPr>
          <p:cNvPr id="12292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65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fld id="{F6AF2A62-BE9C-413D-B2A9-A84EF19C06A9}" type="slidenum">
              <a:rPr lang="en-US" altLang="en-US" sz="1400"/>
              <a:pPr algn="r" eaLnBrk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1229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4809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7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64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245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4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021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806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319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076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14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FD9D6-B7CB-9C43-90CB-650203B8FCA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083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65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281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990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54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68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642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595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343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339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4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52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716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263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135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548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33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511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42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33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97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215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6566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119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789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76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99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9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71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6E8111-A6DB-2E43-8B53-AA95ED7A0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9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698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21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392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16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03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01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3F2D29-0184-6F4C-A493-344BF7A24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701612-3DCC-D145-92FA-0CA5EB1EEF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5456" y="4733449"/>
            <a:ext cx="880434" cy="2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D8D216-FAF7-0941-B6E6-4C43AFFCE4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310EC2-AAFE-A246-94C0-60D9F32F3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0540" y="4577922"/>
            <a:ext cx="922308" cy="6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8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846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31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CA991-7462-A84B-A438-BB053AF09D6D}" type="datetimeFigureOut">
              <a:rPr kumimoji="1" lang="zh-CN" altLang="en-US" smtClean="0"/>
              <a:t>2020/11/5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FD26F-5E3B-E841-A15A-2A5AC5CC93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32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ster_(software)" TargetMode="External"/><Relationship Id="rId13" Type="http://schemas.openxmlformats.org/officeDocument/2006/relationships/image" Target="../media/image38.jpeg"/><Relationship Id="rId3" Type="http://schemas.openxmlformats.org/officeDocument/2006/relationships/hyperlink" Target="https://en.wikipedia.org/wiki/Graphics_processing_unit" TargetMode="External"/><Relationship Id="rId7" Type="http://schemas.openxmlformats.org/officeDocument/2006/relationships/hyperlink" Target="https://en.wikipedia.org/wiki/Lee_Sedol" TargetMode="External"/><Relationship Id="rId12" Type="http://schemas.openxmlformats.org/officeDocument/2006/relationships/image" Target="../media/image37.png"/><Relationship Id="rId2" Type="http://schemas.openxmlformats.org/officeDocument/2006/relationships/hyperlink" Target="https://en.wikipedia.org/wiki/AlphaGo_Fa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Tensor_processing_unit" TargetMode="External"/><Relationship Id="rId11" Type="http://schemas.openxmlformats.org/officeDocument/2006/relationships/hyperlink" Target="https://en.wikipedia.org/wiki/AlphaZero" TargetMode="External"/><Relationship Id="rId5" Type="http://schemas.openxmlformats.org/officeDocument/2006/relationships/hyperlink" Target="https://en.wikipedia.org/wiki/AlphaGo_vs._Lee_Sedol" TargetMode="External"/><Relationship Id="rId10" Type="http://schemas.openxmlformats.org/officeDocument/2006/relationships/hyperlink" Target="https://en.wikipedia.org/wiki/AlphaGo_Zero" TargetMode="External"/><Relationship Id="rId4" Type="http://schemas.openxmlformats.org/officeDocument/2006/relationships/hyperlink" Target="https://en.wikipedia.org/wiki/Fan_Hui" TargetMode="External"/><Relationship Id="rId9" Type="http://schemas.openxmlformats.org/officeDocument/2006/relationships/hyperlink" Target="https://en.wikipedia.org/wiki/Future_of_Go_Summit" TargetMode="External"/><Relationship Id="rId1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f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0" Type="http://schemas.openxmlformats.org/officeDocument/2006/relationships/image" Target="../media/image64.pn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jpeg"/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12" Type="http://schemas.openxmlformats.org/officeDocument/2006/relationships/image" Target="../media/image76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12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microsoft.com/office/2007/relationships/hdphoto" Target="../media/hdphoto4.wdp"/><Relationship Id="rId5" Type="http://schemas.openxmlformats.org/officeDocument/2006/relationships/image" Target="../media/image120.tiff"/><Relationship Id="rId10" Type="http://schemas.openxmlformats.org/officeDocument/2006/relationships/image" Target="../media/image123.png"/><Relationship Id="rId4" Type="http://schemas.openxmlformats.org/officeDocument/2006/relationships/image" Target="../media/image119.png"/><Relationship Id="rId9" Type="http://schemas.microsoft.com/office/2007/relationships/hdphoto" Target="../media/hdphoto3.wdp"/><Relationship Id="rId1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C919E5B-78F9-A14E-A0EF-811D597554DE}"/>
              </a:ext>
            </a:extLst>
          </p:cNvPr>
          <p:cNvSpPr/>
          <p:nvPr/>
        </p:nvSpPr>
        <p:spPr>
          <a:xfrm>
            <a:off x="620526" y="1223018"/>
            <a:ext cx="7823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Hans" altLang="en-US" sz="4800" b="1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</a:t>
            </a:r>
            <a:r>
              <a:rPr kumimoji="1" lang="zh-CN" altLang="en-US" sz="4800" b="1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：从历史看未来</a:t>
            </a:r>
            <a:endParaRPr kumimoji="1" lang="en-US" altLang="zh-CN" sz="4800" b="1" spc="600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7C33BA-3C94-E34C-AD9D-B15F66652BAD}"/>
              </a:ext>
            </a:extLst>
          </p:cNvPr>
          <p:cNvSpPr/>
          <p:nvPr/>
        </p:nvSpPr>
        <p:spPr>
          <a:xfrm>
            <a:off x="960729" y="3458652"/>
            <a:ext cx="7099489" cy="583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BDBDB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乌镇智库理事长</a:t>
            </a:r>
            <a:endParaRPr lang="en-US" altLang="zh-CN" sz="1200" dirty="0">
              <a:solidFill>
                <a:srgbClr val="BDBDB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Hans" sz="1050" dirty="0">
                <a:solidFill>
                  <a:srgbClr val="BDBDB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en-US" altLang="zh-CN" sz="1050" dirty="0">
                <a:solidFill>
                  <a:srgbClr val="BDBDB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en-US" altLang="zh-Hans" sz="1050" dirty="0">
                <a:solidFill>
                  <a:srgbClr val="BDBDB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1050" dirty="0">
                <a:solidFill>
                  <a:srgbClr val="BDBDB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lang="zh-CN" altLang="en-US" sz="1050" dirty="0">
              <a:solidFill>
                <a:srgbClr val="BDBDB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94520313-A5AA-F247-A295-062C2036531A}"/>
              </a:ext>
            </a:extLst>
          </p:cNvPr>
          <p:cNvSpPr txBox="1"/>
          <p:nvPr/>
        </p:nvSpPr>
        <p:spPr>
          <a:xfrm>
            <a:off x="3420208" y="3058542"/>
            <a:ext cx="222445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 err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张晓东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（尼克）</a:t>
            </a:r>
            <a:endParaRPr sz="20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98433582-BF36-314A-BEA7-6DF6BDB83424}"/>
              </a:ext>
            </a:extLst>
          </p:cNvPr>
          <p:cNvSpPr txBox="1"/>
          <p:nvPr/>
        </p:nvSpPr>
        <p:spPr>
          <a:xfrm>
            <a:off x="2613885" y="2981598"/>
            <a:ext cx="371802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130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273950" y="283670"/>
            <a:ext cx="19550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对莫里斯的批评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4482691" y="4769564"/>
            <a:ext cx="17861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500610" y="683780"/>
            <a:ext cx="5442990" cy="318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600" dirty="0" err="1">
                <a:solidFill>
                  <a:schemeClr val="bg1"/>
                </a:solidFill>
              </a:rPr>
              <a:t>东西方怎么分</a:t>
            </a:r>
            <a:r>
              <a:rPr sz="1600" dirty="0">
                <a:solidFill>
                  <a:schemeClr val="bg1"/>
                </a:solidFill>
              </a:rPr>
              <a:t>？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100" dirty="0">
                <a:solidFill>
                  <a:schemeClr val="bg1"/>
                </a:solidFill>
              </a:rPr>
              <a:t>1）</a:t>
            </a:r>
            <a:r>
              <a:rPr sz="11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莫里斯把东方界定为东亚和南亚，于是东方包含中日韩；而莫里斯的西方定义却是欧美加上伊斯兰。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100" dirty="0">
                <a:solidFill>
                  <a:schemeClr val="bg1"/>
                </a:solidFill>
              </a:rPr>
              <a:t>	2）</a:t>
            </a:r>
            <a:r>
              <a:rPr sz="11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加拿大新不伦瑞克大学的历史系教授杜彻斯内（</a:t>
            </a:r>
            <a:r>
              <a:rPr sz="11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Ricardo </a:t>
            </a:r>
            <a:r>
              <a:rPr sz="1100"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Duchesne</a:t>
            </a:r>
            <a:r>
              <a:rPr sz="11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）撰文批评莫里斯的东西方定义不合常规</a:t>
            </a:r>
            <a:r>
              <a:rPr sz="11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100" dirty="0">
                <a:solidFill>
                  <a:schemeClr val="bg1"/>
                </a:solidFill>
              </a:rPr>
              <a:t>	3）</a:t>
            </a:r>
            <a:r>
              <a:rPr sz="11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哈佛的政治学家亨亭顿（</a:t>
            </a:r>
            <a:r>
              <a:rPr sz="11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Samuel </a:t>
            </a:r>
            <a:r>
              <a:rPr sz="1100"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Huntington</a:t>
            </a:r>
            <a:r>
              <a:rPr sz="11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）在《文明的冲突</a:t>
            </a:r>
            <a:r>
              <a:rPr sz="11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》（</a:t>
            </a:r>
            <a:r>
              <a:rPr sz="1100" i="1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Clash of </a:t>
            </a:r>
            <a:r>
              <a:rPr sz="1100" i="1"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Civilizations</a:t>
            </a:r>
            <a:r>
              <a:rPr sz="11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）中的三分法（东方、西方、伊斯兰）更为常规</a:t>
            </a:r>
            <a:r>
              <a:rPr sz="11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。 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东方是在19世纪中叶开启快速的文明进程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1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1）中国鸦片战争（1840年）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/>
            </a:pPr>
            <a:r>
              <a:rPr sz="1100" dirty="0">
                <a:solidFill>
                  <a:schemeClr val="bg1"/>
                </a:solidFill>
              </a:rPr>
              <a:t>	2）日本黑船事件（Black Ships，1853年）</a:t>
            </a:r>
          </a:p>
        </p:txBody>
      </p:sp>
      <p:pic>
        <p:nvPicPr>
          <p:cNvPr id="155" name="image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633195"/>
            <a:ext cx="2699790" cy="177084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5943600" y="2408949"/>
            <a:ext cx="280416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 spc="75"/>
            </a:pPr>
            <a:r>
              <a:rPr dirty="0" err="1">
                <a:solidFill>
                  <a:schemeClr val="bg1"/>
                </a:solidFill>
              </a:rPr>
              <a:t>美国海军准将佩里</a:t>
            </a:r>
            <a:r>
              <a:rPr spc="0" dirty="0" err="1">
                <a:solidFill>
                  <a:schemeClr val="bg1"/>
                </a:solidFill>
              </a:rPr>
              <a:t>Matthew</a:t>
            </a:r>
            <a:r>
              <a:rPr spc="0" dirty="0">
                <a:solidFill>
                  <a:schemeClr val="bg1"/>
                </a:solidFill>
              </a:rPr>
              <a:t> Calbraith </a:t>
            </a:r>
            <a:r>
              <a:rPr spc="0" dirty="0" err="1">
                <a:solidFill>
                  <a:schemeClr val="bg1"/>
                </a:solidFill>
              </a:rPr>
              <a:t>Perry，密西西比号巡洋舰</a:t>
            </a:r>
            <a:endParaRPr spc="0" dirty="0">
              <a:solidFill>
                <a:schemeClr val="bg1"/>
              </a:solidFill>
            </a:endParaRPr>
          </a:p>
        </p:txBody>
      </p:sp>
      <p:pic>
        <p:nvPicPr>
          <p:cNvPr id="157" name="image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871004"/>
            <a:ext cx="2229910" cy="175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5943600" y="4624797"/>
            <a:ext cx="280416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 spc="75"/>
            </a:pPr>
            <a:r>
              <a:rPr dirty="0" err="1">
                <a:solidFill>
                  <a:schemeClr val="bg1"/>
                </a:solidFill>
              </a:rPr>
              <a:t>Nimitz上将在密苏里号</a:t>
            </a:r>
            <a:r>
              <a:rPr spc="0" dirty="0" err="1">
                <a:solidFill>
                  <a:schemeClr val="bg1"/>
                </a:solidFill>
              </a:rPr>
              <a:t>战列舰</a:t>
            </a:r>
            <a:endParaRPr spc="0" dirty="0">
              <a:solidFill>
                <a:schemeClr val="bg1"/>
              </a:solidFill>
            </a:endParaRPr>
          </a:p>
          <a:p>
            <a:pPr>
              <a:defRPr sz="1000"/>
            </a:pPr>
            <a:r>
              <a:rPr dirty="0">
                <a:solidFill>
                  <a:schemeClr val="bg1"/>
                </a:solidFill>
              </a:rPr>
              <a:t>当天密苏里号上悬挂的国旗是92年前密西西比号只有31颗星的国旗</a:t>
            </a:r>
          </a:p>
        </p:txBody>
      </p:sp>
      <p:sp>
        <p:nvSpPr>
          <p:cNvPr id="2" name="Shape 154">
            <a:extLst>
              <a:ext uri="{FF2B5EF4-FFF2-40B4-BE49-F238E27FC236}">
                <a16:creationId xmlns:a16="http://schemas.microsoft.com/office/drawing/2014/main" id="{46154297-A38D-4CFB-B8E2-B3E068B26981}"/>
              </a:ext>
            </a:extLst>
          </p:cNvPr>
          <p:cNvSpPr/>
          <p:nvPr/>
        </p:nvSpPr>
        <p:spPr>
          <a:xfrm>
            <a:off x="356613" y="3921694"/>
            <a:ext cx="5586987" cy="117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lang="zh-CN" altLang="en-US" sz="2000" b="1" dirty="0">
                <a:solidFill>
                  <a:schemeClr val="bg1"/>
                </a:solidFill>
              </a:rPr>
              <a:t>有没有新的文明度量</a:t>
            </a:r>
            <a:r>
              <a:rPr sz="2000" b="1" dirty="0">
                <a:solidFill>
                  <a:schemeClr val="bg1"/>
                </a:solidFill>
              </a:rPr>
              <a:t>？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  <a:endParaRPr sz="20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）莫里斯太小气</a:t>
            </a:r>
            <a:endParaRPr lang="en-US" altLang="zh-CN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）适用于前两次半工业革命，人均能耗的提升可能不是指数型的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8420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284479" y="319367"/>
            <a:ext cx="740228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>
                <a:solidFill>
                  <a:schemeClr val="bg1"/>
                </a:solidFill>
              </a:rPr>
              <a:t>计算：</a:t>
            </a:r>
            <a:r>
              <a:rPr dirty="0" err="1">
                <a:solidFill>
                  <a:schemeClr val="bg1"/>
                </a:solidFill>
              </a:rPr>
              <a:t>自然到人工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dirty="0">
                <a:solidFill>
                  <a:schemeClr val="bg1"/>
                </a:solidFill>
              </a:rPr>
              <a:t>Computer vs Computing Machinery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4445453" y="4769564"/>
            <a:ext cx="25309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284480" y="861311"/>
            <a:ext cx="5211546" cy="3346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>
                <a:solidFill>
                  <a:schemeClr val="bg1"/>
                </a:solidFill>
              </a:rPr>
              <a:t>Computer </a:t>
            </a:r>
            <a:r>
              <a:rPr sz="1400" dirty="0" err="1">
                <a:solidFill>
                  <a:schemeClr val="bg1"/>
                </a:solidFill>
              </a:rPr>
              <a:t>最早指的是人</a:t>
            </a:r>
            <a:endParaRPr sz="1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1）</a:t>
            </a:r>
            <a:r>
              <a:rPr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human </a:t>
            </a:r>
            <a:r>
              <a:rPr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r>
              <a:rPr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，人肉计算机（</a:t>
            </a:r>
            <a:r>
              <a:rPr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wikipedia</a:t>
            </a:r>
            <a:r>
              <a:rPr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），</a:t>
            </a:r>
            <a:r>
              <a:rPr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computer=</a:t>
            </a:r>
            <a:r>
              <a:rPr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计算人员</a:t>
            </a:r>
            <a:endParaRPr spc="0" dirty="0">
              <a:solidFill>
                <a:schemeClr val="bg1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2）二战时，</a:t>
            </a:r>
            <a:r>
              <a:rPr dirty="0">
                <a:solidFill>
                  <a:schemeClr val="bg1"/>
                </a:solidFill>
                <a:latin typeface="Calibri Light"/>
                <a:ea typeface="Calibri Light"/>
                <a:cs typeface="Calibri Light"/>
                <a:sym typeface="Calibri Light"/>
              </a:rPr>
              <a:t>computer</a:t>
            </a:r>
            <a:r>
              <a:rPr dirty="0">
                <a:solidFill>
                  <a:schemeClr val="bg1"/>
                </a:solidFill>
              </a:rPr>
              <a:t>多是女性</a:t>
            </a:r>
            <a:endParaRPr dirty="0">
              <a:solidFill>
                <a:schemeClr val="bg1"/>
              </a:solidFill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Computing Machinery 是</a:t>
            </a:r>
            <a:r>
              <a:rPr lang="zh-CN" altLang="en-US" dirty="0">
                <a:solidFill>
                  <a:schemeClr val="bg1"/>
                </a:solidFill>
              </a:rPr>
              <a:t>“计算</a:t>
            </a:r>
            <a:r>
              <a:rPr dirty="0" err="1">
                <a:solidFill>
                  <a:schemeClr val="bg1"/>
                </a:solidFill>
              </a:rPr>
              <a:t>机器</a:t>
            </a:r>
            <a:r>
              <a:rPr lang="zh-CN" altLang="en-US" dirty="0">
                <a:solidFill>
                  <a:schemeClr val="bg1"/>
                </a:solidFill>
              </a:rPr>
              <a:t>”</a:t>
            </a:r>
            <a:endParaRPr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dirty="0">
                <a:solidFill>
                  <a:schemeClr val="bg1"/>
                </a:solidFill>
              </a:rPr>
              <a:t>1）图灵</a:t>
            </a:r>
            <a:r>
              <a:rPr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1950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年</a:t>
            </a:r>
            <a:r>
              <a:rPr sz="1200" dirty="0" err="1">
                <a:solidFill>
                  <a:schemeClr val="bg1"/>
                </a:solidFill>
              </a:rPr>
              <a:t>文章</a:t>
            </a:r>
            <a:r>
              <a:rPr sz="1200" dirty="0">
                <a:solidFill>
                  <a:schemeClr val="bg1"/>
                </a:solidFill>
              </a:rPr>
              <a:t>：</a:t>
            </a:r>
            <a:r>
              <a:rPr lang="zh-CN" altLang="en-US" sz="1200" dirty="0">
                <a:solidFill>
                  <a:schemeClr val="bg1"/>
                </a:solidFill>
              </a:rPr>
              <a:t>计算机器与智能（</a:t>
            </a:r>
            <a:r>
              <a:rPr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Computing Machinery and Intelligence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  <a:endParaRPr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50000"/>
              </a:lnSpc>
              <a:defRPr sz="1200" spc="75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2）英国一直叫</a:t>
            </a:r>
            <a:r>
              <a:rPr lang="zh-CN" altLang="en-US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“机器智能”（</a:t>
            </a:r>
            <a:r>
              <a:rPr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Intelligence</a:t>
            </a:r>
            <a:r>
              <a:rPr lang="zh-CN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），</a:t>
            </a:r>
            <a:r>
              <a:rPr dirty="0" err="1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而不是</a:t>
            </a:r>
            <a:r>
              <a:rPr lang="zh-CN" altLang="en-US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“人工智能”（</a:t>
            </a:r>
            <a:r>
              <a:rPr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r>
              <a:rPr lang="zh-CN" alt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  <a:endParaRPr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50000"/>
              </a:lnSpc>
              <a:spcBef>
                <a:spcPts val="400"/>
              </a:spcBef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>
                <a:solidFill>
                  <a:schemeClr val="bg1"/>
                </a:solidFill>
              </a:rPr>
              <a:t>Computer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sz="1400" dirty="0">
                <a:solidFill>
                  <a:schemeClr val="bg1"/>
                </a:solidFill>
              </a:rPr>
              <a:t>变成指机器在1950年代</a:t>
            </a:r>
            <a:r>
              <a:rPr lang="en-US" altLang="zh-CN" sz="1400" dirty="0">
                <a:solidFill>
                  <a:schemeClr val="bg1"/>
                </a:solidFill>
              </a:rPr>
              <a:t>: </a:t>
            </a:r>
            <a:r>
              <a:rPr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Electronic </a:t>
            </a:r>
            <a:r>
              <a:rPr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r>
              <a:rPr sz="1200" dirty="0" err="1">
                <a:solidFill>
                  <a:schemeClr val="bg1"/>
                </a:solidFill>
              </a:rPr>
              <a:t>，</a:t>
            </a:r>
            <a:r>
              <a:rPr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Electronic</a:t>
            </a:r>
            <a:r>
              <a:rPr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Brain</a:t>
            </a:r>
          </a:p>
        </p:txBody>
      </p:sp>
      <p:pic>
        <p:nvPicPr>
          <p:cNvPr id="171" name="image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66" y="719477"/>
            <a:ext cx="2864891" cy="224208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6601634" y="2898939"/>
            <a:ext cx="268954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latin typeface="仿宋"/>
                <a:ea typeface="仿宋"/>
                <a:cs typeface="仿宋"/>
                <a:sym typeface="仿宋"/>
              </a:defRPr>
            </a:pPr>
            <a:r>
              <a:rPr dirty="0" err="1">
                <a:solidFill>
                  <a:schemeClr val="bg1"/>
                </a:solidFill>
              </a:rPr>
              <a:t>NASA的前身NACA的Computer</a:t>
            </a:r>
            <a:r>
              <a:rPr dirty="0">
                <a:solidFill>
                  <a:schemeClr val="bg1"/>
                </a:solidFill>
              </a:rPr>
              <a:t> Room，1949年</a:t>
            </a:r>
          </a:p>
        </p:txBody>
      </p:sp>
      <p:pic>
        <p:nvPicPr>
          <p:cNvPr id="173" name="image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38" y="3123747"/>
            <a:ext cx="2923523" cy="165517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6147223" y="4757508"/>
            <a:ext cx="258145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latin typeface="仿宋"/>
                <a:ea typeface="仿宋"/>
                <a:cs typeface="仿宋"/>
                <a:sym typeface="仿宋"/>
              </a:defRPr>
            </a:pPr>
            <a:r>
              <a:rPr dirty="0">
                <a:solidFill>
                  <a:schemeClr val="bg1"/>
                </a:solidFill>
              </a:rPr>
              <a:t>NASA的量子计算机D-Wave，2013年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/>
        </p:nvSpPr>
        <p:spPr>
          <a:xfrm>
            <a:off x="253649" y="317249"/>
            <a:ext cx="168892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什么是计算</a:t>
            </a:r>
            <a:r>
              <a:rPr dirty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648" name="Shape 648"/>
          <p:cNvSpPr>
            <a:spLocks noGrp="1"/>
          </p:cNvSpPr>
          <p:nvPr>
            <p:ph type="sldNum" sz="quarter" idx="2"/>
          </p:nvPr>
        </p:nvSpPr>
        <p:spPr>
          <a:xfrm>
            <a:off x="4445453" y="4769564"/>
            <a:ext cx="25309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284481" y="861310"/>
            <a:ext cx="3420463" cy="403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 err="1">
                <a:solidFill>
                  <a:schemeClr val="bg1"/>
                </a:solidFill>
              </a:rPr>
              <a:t>图灵与图灵机</a:t>
            </a:r>
            <a:endParaRPr sz="1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050" dirty="0">
                <a:solidFill>
                  <a:schemeClr val="bg1"/>
                </a:solidFill>
              </a:rPr>
              <a:t>1）</a:t>
            </a:r>
            <a:r>
              <a:rPr sz="1050" spc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1936年文章“论可计算的数”</a:t>
            </a:r>
            <a:r>
              <a:rPr sz="105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On Computable Numbers, with an application to the </a:t>
            </a:r>
            <a:r>
              <a:rPr sz="1050"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Entscheidungsproblem</a:t>
            </a:r>
            <a:endParaRPr sz="1050" spc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050" dirty="0">
                <a:solidFill>
                  <a:schemeClr val="bg1"/>
                </a:solidFill>
              </a:rPr>
              <a:t>	2）图灵的悲惨遭遇</a:t>
            </a:r>
            <a:endParaRPr sz="1050" dirty="0">
              <a:solidFill>
                <a:schemeClr val="bg1"/>
              </a:solidFill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丘奇-图灵论题</a:t>
            </a:r>
            <a:endParaRPr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050" dirty="0">
                <a:solidFill>
                  <a:schemeClr val="bg1"/>
                </a:solidFill>
              </a:rPr>
              <a:t>1）图灵机是最强大的计算装置，因为它等价于已知的所有其他装置</a:t>
            </a:r>
            <a:r>
              <a:rPr sz="10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sz="1050" dirty="0">
                <a:solidFill>
                  <a:schemeClr val="bg1"/>
                </a:solidFill>
              </a:rPr>
              <a:t>丘奇的</a:t>
            </a:r>
            <a:r>
              <a:rPr sz="10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λ</a:t>
            </a:r>
            <a:r>
              <a:rPr sz="1050" dirty="0">
                <a:solidFill>
                  <a:schemeClr val="bg1"/>
                </a:solidFill>
              </a:rPr>
              <a:t>演算，递归函数，</a:t>
            </a:r>
            <a:r>
              <a:rPr sz="10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r>
              <a:rPr sz="1050" dirty="0">
                <a:solidFill>
                  <a:schemeClr val="bg1"/>
                </a:solidFill>
              </a:rPr>
              <a:t>系统，</a:t>
            </a:r>
          </a:p>
          <a:p>
            <a:pPr algn="just">
              <a:lnSpc>
                <a:spcPct val="150000"/>
              </a:lnSpc>
              <a:defRPr sz="1200" spc="75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050" dirty="0">
                <a:solidFill>
                  <a:schemeClr val="bg1"/>
                </a:solidFill>
              </a:rPr>
              <a:t>	</a:t>
            </a:r>
            <a:r>
              <a:rPr sz="105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2）这是个论题（</a:t>
            </a:r>
            <a:r>
              <a:rPr sz="10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Thesis</a:t>
            </a:r>
            <a:r>
              <a:rPr sz="105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），</a:t>
            </a:r>
            <a:r>
              <a:rPr sz="1050" dirty="0" err="1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不是定理</a:t>
            </a:r>
            <a:r>
              <a:rPr sz="105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 err="1">
                <a:solidFill>
                  <a:schemeClr val="bg1"/>
                </a:solidFill>
              </a:rPr>
              <a:t>延伸的话题</a:t>
            </a:r>
            <a:endParaRPr sz="1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050" dirty="0">
                <a:solidFill>
                  <a:schemeClr val="bg1"/>
                </a:solidFill>
              </a:rPr>
              <a:t>1）洪加威相似性原理</a:t>
            </a:r>
            <a:r>
              <a:rPr lang="zh-CN" altLang="en-US" sz="1050" dirty="0">
                <a:solidFill>
                  <a:schemeClr val="bg1"/>
                </a:solidFill>
              </a:rPr>
              <a:t>，即强丘奇</a:t>
            </a:r>
            <a:r>
              <a:rPr lang="en-US" altLang="zh-CN" sz="1050" dirty="0">
                <a:solidFill>
                  <a:schemeClr val="bg1"/>
                </a:solidFill>
              </a:rPr>
              <a:t>-</a:t>
            </a:r>
            <a:r>
              <a:rPr lang="zh-CN" altLang="en-US" sz="1050" dirty="0">
                <a:solidFill>
                  <a:schemeClr val="bg1"/>
                </a:solidFill>
              </a:rPr>
              <a:t>图灵论题</a:t>
            </a:r>
            <a:r>
              <a:rPr sz="1050" dirty="0">
                <a:solidFill>
                  <a:schemeClr val="bg1"/>
                </a:solidFill>
              </a:rPr>
              <a:t>：所有的计算装置都可以多项式时间互相模拟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050" dirty="0">
                <a:solidFill>
                  <a:schemeClr val="bg1"/>
                </a:solidFill>
              </a:rPr>
              <a:t>	2）这也是个论题，不是定理。</a:t>
            </a:r>
          </a:p>
        </p:txBody>
      </p:sp>
      <p:pic>
        <p:nvPicPr>
          <p:cNvPr id="650" name="image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14" y="2170570"/>
            <a:ext cx="3278030" cy="10962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</p:pic>
      <p:pic>
        <p:nvPicPr>
          <p:cNvPr id="651" name="image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063" y="90227"/>
            <a:ext cx="1665288" cy="2093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image2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914" y="90227"/>
            <a:ext cx="1537966" cy="2093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image29.jpg" descr="https://upload.wikimedia.org/wikipedia/commons/thumb/a/ad/Model_of_a_Turing_machine.jpg/1920px-Model_of_a_Turing_machin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823" y="3302379"/>
            <a:ext cx="2810686" cy="17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http://www.truemark.cn/oldmachine/Feiyu.jpg">
            <a:extLst>
              <a:ext uri="{FF2B5EF4-FFF2-40B4-BE49-F238E27FC236}">
                <a16:creationId xmlns:a16="http://schemas.microsoft.com/office/drawing/2014/main" id="{59C3F6C6-D359-4777-B31E-69C9C764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43" y="3266862"/>
            <a:ext cx="2730953" cy="15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4A7B1D-3E64-4A73-8D41-9CDC6A3CE985}"/>
              </a:ext>
            </a:extLst>
          </p:cNvPr>
          <p:cNvSpPr txBox="1"/>
          <p:nvPr/>
        </p:nvSpPr>
        <p:spPr>
          <a:xfrm>
            <a:off x="356934" y="178244"/>
            <a:ext cx="4666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人工智能的起源：</a:t>
            </a:r>
            <a:r>
              <a:rPr kumimoji="1" lang="en-US" altLang="zh-CN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1956</a:t>
            </a:r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年达特茅斯会议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78EAEB07-C14C-4595-A2D4-1D607CDF4F61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图片 3" descr="会议原址：达特茅斯楼.jpg">
            <a:extLst>
              <a:ext uri="{FF2B5EF4-FFF2-40B4-BE49-F238E27FC236}">
                <a16:creationId xmlns:a16="http://schemas.microsoft.com/office/drawing/2014/main" id="{DA264D2E-9567-4E0D-8052-59266648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9"/>
          <a:stretch>
            <a:fillRect/>
          </a:stretch>
        </p:blipFill>
        <p:spPr bwMode="auto">
          <a:xfrm>
            <a:off x="434305" y="639409"/>
            <a:ext cx="2941532" cy="213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1" descr="P2麦卡锡">
            <a:extLst>
              <a:ext uri="{FF2B5EF4-FFF2-40B4-BE49-F238E27FC236}">
                <a16:creationId xmlns:a16="http://schemas.microsoft.com/office/drawing/2014/main" id="{7ED697DC-8FE0-4B3A-B15E-DBD2257A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5" y="2933465"/>
            <a:ext cx="11938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704BBF-2856-4F74-8BBD-6E81BB9A7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735" y="3162618"/>
            <a:ext cx="1340164" cy="1341473"/>
          </a:xfrm>
          <a:prstGeom prst="rect">
            <a:avLst/>
          </a:prstGeom>
        </p:spPr>
      </p:pic>
      <p:pic>
        <p:nvPicPr>
          <p:cNvPr id="5124" name="图片 1" descr="纽厄尔.jpg">
            <a:extLst>
              <a:ext uri="{FF2B5EF4-FFF2-40B4-BE49-F238E27FC236}">
                <a16:creationId xmlns:a16="http://schemas.microsoft.com/office/drawing/2014/main" id="{D5388A40-C662-4225-AB95-A6BB5E17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28" y="947403"/>
            <a:ext cx="1371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图片 2" descr="司马贺（Herbert Simon）.jpg">
            <a:extLst>
              <a:ext uri="{FF2B5EF4-FFF2-40B4-BE49-F238E27FC236}">
                <a16:creationId xmlns:a16="http://schemas.microsoft.com/office/drawing/2014/main" id="{DDFFF598-83B3-4D2A-8D64-A1EC2111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" r="2692" b="5658"/>
          <a:stretch>
            <a:fillRect/>
          </a:stretch>
        </p:blipFill>
        <p:spPr bwMode="auto">
          <a:xfrm>
            <a:off x="7507271" y="816417"/>
            <a:ext cx="1508165" cy="134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0" descr="重聚达特茅斯.jpg">
            <a:extLst>
              <a:ext uri="{FF2B5EF4-FFF2-40B4-BE49-F238E27FC236}">
                <a16:creationId xmlns:a16="http://schemas.microsoft.com/office/drawing/2014/main" id="{D8C00BCF-7F40-439D-9559-97CF4F719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"/>
          <a:stretch>
            <a:fillRect/>
          </a:stretch>
        </p:blipFill>
        <p:spPr bwMode="auto">
          <a:xfrm>
            <a:off x="4886294" y="2289544"/>
            <a:ext cx="3901515" cy="279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B0B269-BEAE-43BC-97B9-E266825A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15" y="2120128"/>
            <a:ext cx="2455692" cy="30233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035250-7925-4A87-A9E7-FE34440F9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6647" y="632083"/>
            <a:ext cx="1150738" cy="16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1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4A7B1D-3E64-4A73-8D41-9CDC6A3CE985}"/>
              </a:ext>
            </a:extLst>
          </p:cNvPr>
          <p:cNvSpPr txBox="1"/>
          <p:nvPr/>
        </p:nvSpPr>
        <p:spPr>
          <a:xfrm>
            <a:off x="356934" y="178244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回到主题：为什么人工智能又火了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78EAEB07-C14C-4595-A2D4-1D607CDF4F61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14">
            <a:extLst>
              <a:ext uri="{FF2B5EF4-FFF2-40B4-BE49-F238E27FC236}">
                <a16:creationId xmlns:a16="http://schemas.microsoft.com/office/drawing/2014/main" id="{76B7181A-5019-4F78-ADE8-71D849AA8912}"/>
              </a:ext>
            </a:extLst>
          </p:cNvPr>
          <p:cNvSpPr txBox="1"/>
          <p:nvPr/>
        </p:nvSpPr>
        <p:spPr>
          <a:xfrm>
            <a:off x="434305" y="899802"/>
            <a:ext cx="8250265" cy="3322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原来难解的问题被解决了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2006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Hinton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的“深度学习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”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论文发表，机器学习成为人工智能的主流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2011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Hinton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和微软的邓力合作取得语音识别的突破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2012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年，李飞飞等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ImageNet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帮助带来图像识别的突破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天时地利人和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：算法（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），数学的进步</a:t>
            </a: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B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：数据（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Big Data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），社会的进步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：算力 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Computational Power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），物理的进步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：场景（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Scenario)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，人类的限制</a:t>
            </a:r>
          </a:p>
        </p:txBody>
      </p:sp>
    </p:spTree>
    <p:extLst>
      <p:ext uri="{BB962C8B-B14F-4D97-AF65-F5344CB8AC3E}">
        <p14:creationId xmlns:p14="http://schemas.microsoft.com/office/powerpoint/2010/main" val="317045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28E8C-8623-4FCD-9749-5AE1927E046A}"/>
              </a:ext>
            </a:extLst>
          </p:cNvPr>
          <p:cNvSpPr txBox="1"/>
          <p:nvPr/>
        </p:nvSpPr>
        <p:spPr>
          <a:xfrm>
            <a:off x="356934" y="178244"/>
            <a:ext cx="2049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人工智能的历史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770CA8FD-65BD-46D6-B6C7-7E5417C29F49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14">
            <a:extLst>
              <a:ext uri="{FF2B5EF4-FFF2-40B4-BE49-F238E27FC236}">
                <a16:creationId xmlns:a16="http://schemas.microsoft.com/office/drawing/2014/main" id="{AB5F20A1-D7DD-49C7-8537-B35B6F6535BF}"/>
              </a:ext>
            </a:extLst>
          </p:cNvPr>
          <p:cNvSpPr txBox="1"/>
          <p:nvPr/>
        </p:nvSpPr>
        <p:spPr>
          <a:xfrm>
            <a:off x="434305" y="717689"/>
            <a:ext cx="3357407" cy="436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从达特茅斯会议开始，人工智能并不是一个新概念，经历了几十年的几起几落。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</a:rPr>
              <a:t>红利期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1960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年代初期，“二十年内，机器将能完成人能做到的一切工作”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司马贺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1980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年代，专家系统。医疗，商务，金融。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1990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年代，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IBM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的“深蓝”战胜国际象棋冠军卡斯帕罗夫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当下，图像识别，深度学习，语音技术等的核心算法日渐成熟，大范围商业化应用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</a:rPr>
              <a:t>苦行期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70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年代预言无法兑现，研究经费中断而进入低谷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同样的事情还出现在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80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年代末和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世纪初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还会有泡沫吗？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52BBAF-6DFA-4E69-AB14-34C67918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74" y="792884"/>
            <a:ext cx="4873813" cy="2295873"/>
          </a:xfrm>
          <a:prstGeom prst="rect">
            <a:avLst/>
          </a:prstGeom>
        </p:spPr>
      </p:pic>
      <p:sp>
        <p:nvSpPr>
          <p:cNvPr id="7" name="矩形 14">
            <a:extLst>
              <a:ext uri="{FF2B5EF4-FFF2-40B4-BE49-F238E27FC236}">
                <a16:creationId xmlns:a16="http://schemas.microsoft.com/office/drawing/2014/main" id="{970B2873-94DC-48C7-84DB-3A1DE88F366D}"/>
              </a:ext>
            </a:extLst>
          </p:cNvPr>
          <p:cNvSpPr txBox="1"/>
          <p:nvPr/>
        </p:nvSpPr>
        <p:spPr>
          <a:xfrm>
            <a:off x="5434690" y="526419"/>
            <a:ext cx="3357407" cy="30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b="1" dirty="0" err="1">
                <a:solidFill>
                  <a:schemeClr val="bg1">
                    <a:lumMod val="75000"/>
                  </a:schemeClr>
                </a:solidFill>
              </a:rPr>
              <a:t>Ngram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</a:rPr>
              <a:t>中人工智能代表领域频率</a:t>
            </a:r>
          </a:p>
        </p:txBody>
      </p:sp>
      <p:sp>
        <p:nvSpPr>
          <p:cNvPr id="8" name="矩形 14">
            <a:extLst>
              <a:ext uri="{FF2B5EF4-FFF2-40B4-BE49-F238E27FC236}">
                <a16:creationId xmlns:a16="http://schemas.microsoft.com/office/drawing/2014/main" id="{81E52038-6F2A-4CC0-86A3-B3D79F732DF8}"/>
              </a:ext>
            </a:extLst>
          </p:cNvPr>
          <p:cNvSpPr txBox="1"/>
          <p:nvPr/>
        </p:nvSpPr>
        <p:spPr>
          <a:xfrm>
            <a:off x="4259552" y="3088757"/>
            <a:ext cx="4756856" cy="2093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人工智能的几起几落是很复杂的。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不同派别直接互相掐架。有时一派得势，有时另一派吃香。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目前是所有派都吃香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逻辑派：知识图谱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统计派：深度学习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自然派：强化学习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</a:rPr>
              <a:t>各派少有地互相学习渗透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2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244916" y="227222"/>
            <a:ext cx="248721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人工智能</a:t>
            </a:r>
            <a:r>
              <a:rPr lang="zh-CN" altLang="en-US" dirty="0">
                <a:solidFill>
                  <a:schemeClr val="bg1"/>
                </a:solidFill>
              </a:rPr>
              <a:t>的几条路径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xfrm>
            <a:off x="4445453" y="4769564"/>
            <a:ext cx="25309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84481" y="861310"/>
            <a:ext cx="7355012" cy="394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逻辑主义（Logicism</a:t>
            </a:r>
            <a:r>
              <a:rPr dirty="0">
                <a:solidFill>
                  <a:schemeClr val="bg1"/>
                </a:solidFill>
              </a:rPr>
              <a:t>）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pc="0" dirty="0" err="1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机器定理证明，专家系统，知识表示，知识图谱</a:t>
            </a:r>
            <a:r>
              <a:rPr lang="zh-CN" altLang="en-US" spc="0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。</a:t>
            </a:r>
            <a:endParaRPr lang="en-US" altLang="zh-CN" spc="0"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  <a:sym typeface="微软雅黑 Light"/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理论基础是逻辑学及其核心计算机科学的延申。</a:t>
            </a:r>
            <a:endParaRPr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  <a:sym typeface="微软雅黑 Light"/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联结主义（Connectionism</a:t>
            </a:r>
            <a:r>
              <a:rPr dirty="0">
                <a:solidFill>
                  <a:schemeClr val="bg1"/>
                </a:solidFill>
              </a:rPr>
              <a:t>）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pc="0" dirty="0" err="1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神经网络，深度学习</a:t>
            </a:r>
            <a:r>
              <a:rPr lang="zh-CN" altLang="en-US" spc="0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。主要解决感知问题，例如语音，视觉。</a:t>
            </a:r>
            <a:endParaRPr lang="en-US" altLang="zh-CN"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  <a:sym typeface="微软雅黑 Light"/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也泛称统计派，因为理论基础是统计。</a:t>
            </a:r>
            <a:endParaRPr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  <a:sym typeface="微软雅黑 Light"/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自然主义（Naturalism</a:t>
            </a:r>
            <a:r>
              <a:rPr dirty="0">
                <a:solidFill>
                  <a:schemeClr val="bg1"/>
                </a:solidFill>
              </a:rPr>
              <a:t>）</a:t>
            </a: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细胞自动机，遗传算法，遗传编程，强化学习</a:t>
            </a:r>
            <a:r>
              <a:rPr dirty="0">
                <a:solidFill>
                  <a:schemeClr val="bg1"/>
                </a:solidFill>
              </a:rPr>
              <a:t>	</a:t>
            </a:r>
            <a:endParaRPr dirty="0">
              <a:solidFill>
                <a:schemeClr val="bg1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spc="0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其他主义</a:t>
            </a:r>
            <a:endParaRPr sz="1400" spc="105"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algn="just"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dirty="0" err="1">
                <a:solidFill>
                  <a:schemeClr val="bg1"/>
                </a:solidFill>
              </a:rPr>
              <a:t>行为主义（Behaviorism）不是好词，在哲学和心理学中有特定含义</a:t>
            </a:r>
            <a:r>
              <a:rPr lang="zh-CN" altLang="en-US" sz="1200" dirty="0">
                <a:solidFill>
                  <a:schemeClr val="bg1"/>
                </a:solidFill>
              </a:rPr>
              <a:t>。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chemeClr val="bg1"/>
                </a:solidFill>
              </a:rPr>
              <a:t>	</a:t>
            </a:r>
            <a:r>
              <a:rPr lang="zh-CN" altLang="en-US" sz="1200" dirty="0">
                <a:solidFill>
                  <a:schemeClr val="bg1"/>
                </a:solidFill>
              </a:rPr>
              <a:t>外行常用“行为主义”来指称机器人相关的研究。这是误解。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chemeClr val="bg1"/>
                </a:solidFill>
              </a:rPr>
              <a:t>	</a:t>
            </a:r>
            <a:r>
              <a:rPr lang="zh-CN" altLang="en-US" sz="1200" dirty="0">
                <a:solidFill>
                  <a:schemeClr val="bg1"/>
                </a:solidFill>
              </a:rPr>
              <a:t>机器人近来的进步更多来自材料学和机械学，而不是计算机科学和电子工程。</a:t>
            </a:r>
            <a:endParaRPr sz="12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/>
            </a:pPr>
            <a:r>
              <a:rPr sz="1200" dirty="0">
                <a:solidFill>
                  <a:schemeClr val="bg1"/>
                </a:solidFill>
              </a:rPr>
              <a:t>	</a:t>
            </a:r>
            <a:r>
              <a:rPr sz="1200" dirty="0" err="1">
                <a:solidFill>
                  <a:schemeClr val="bg1"/>
                </a:solidFill>
              </a:rPr>
              <a:t>行动主义（</a:t>
            </a:r>
            <a:r>
              <a:rPr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Actionism</a:t>
            </a:r>
            <a:r>
              <a:rPr sz="1200" dirty="0">
                <a:solidFill>
                  <a:schemeClr val="bg1"/>
                </a:solidFill>
              </a:rPr>
              <a:t>）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71F101-B4E6-42EA-8BA9-D4B0C25F413F}"/>
              </a:ext>
            </a:extLst>
          </p:cNvPr>
          <p:cNvSpPr txBox="1"/>
          <p:nvPr/>
        </p:nvSpPr>
        <p:spPr>
          <a:xfrm>
            <a:off x="356934" y="178244"/>
            <a:ext cx="4192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人工智能的主要路径之一：逻辑派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F4F9FF97-4CF9-4D0F-B970-8BF4DA472E17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14">
            <a:extLst>
              <a:ext uri="{FF2B5EF4-FFF2-40B4-BE49-F238E27FC236}">
                <a16:creationId xmlns:a16="http://schemas.microsoft.com/office/drawing/2014/main" id="{B4A0CC71-4A95-4657-9E39-5007699A6AC5}"/>
              </a:ext>
            </a:extLst>
          </p:cNvPr>
          <p:cNvSpPr txBox="1"/>
          <p:nvPr/>
        </p:nvSpPr>
        <p:spPr>
          <a:xfrm>
            <a:off x="544038" y="857195"/>
            <a:ext cx="3967002" cy="427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</a:rPr>
              <a:t>逻辑思维</a:t>
            </a:r>
            <a:endParaRPr lang="en-US" altLang="zh-CN" sz="1200" b="1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推理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决策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诊断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规划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设计等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以知识与经验为基础的符号推理模型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启发式搜索模型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知识驱动模型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专家系统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IBM Watson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2011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Watson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在“危险边缘”智力问题游戏中，战胜人类冠军。使用大量知识：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亿页知识，包括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wiki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2" descr="屏幕快照 2017-11-22 下午7.33.38.png">
            <a:extLst>
              <a:ext uri="{FF2B5EF4-FFF2-40B4-BE49-F238E27FC236}">
                <a16:creationId xmlns:a16="http://schemas.microsoft.com/office/drawing/2014/main" id="{89DCA34C-07A2-4A70-9596-62C179A9D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59" y="578354"/>
            <a:ext cx="2695676" cy="215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" descr="https://ss3.bdstatic.com/70cFv8Sh_Q1YnxGkpoWK1HF6hhy/it/u=3571776768,3914082223&amp;fm=26&amp;gp=0.jpg">
            <a:extLst>
              <a:ext uri="{FF2B5EF4-FFF2-40B4-BE49-F238E27FC236}">
                <a16:creationId xmlns:a16="http://schemas.microsoft.com/office/drawing/2014/main" id="{019BC065-6F47-46FC-91A8-7511ED86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55" y="2763984"/>
            <a:ext cx="3849858" cy="21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timgsa.baidu.com/timg?image&amp;quality=80&amp;size=b9999_10000&amp;sec=1542378260&amp;di=4494c28ac05dba98b417a1e288ee4449&amp;imgtype=jpg&amp;er=1&amp;src=http%3A%2F%2Fqjwb.zjol.com.cn%2Fimages%2F2006-12%2F10%2Fqjwb20061210a0013v01b003.jpg">
            <a:extLst>
              <a:ext uri="{FF2B5EF4-FFF2-40B4-BE49-F238E27FC236}">
                <a16:creationId xmlns:a16="http://schemas.microsoft.com/office/drawing/2014/main" id="{79F2B2DE-5023-4BAF-BFB0-5F21B20A8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753" y="775692"/>
            <a:ext cx="2970434" cy="181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2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318977" y="205222"/>
            <a:ext cx="7337828" cy="85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453" rIns="0" bIns="0" anchor="ctr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r>
              <a:rPr lang="zh-CN" altLang="en-US" sz="2994" dirty="0">
                <a:solidFill>
                  <a:schemeClr val="bg1"/>
                </a:solidFill>
                <a:cs typeface="Arial" panose="020B0604020202020204" pitchFamily="34" charset="0"/>
              </a:rPr>
              <a:t>从 大数据</a:t>
            </a:r>
            <a:r>
              <a:rPr lang="en-US" altLang="zh-CN" sz="2994" dirty="0">
                <a:solidFill>
                  <a:schemeClr val="bg1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zh-CN" altLang="en-US" sz="2994" dirty="0">
                <a:solidFill>
                  <a:schemeClr val="bg1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到 </a:t>
            </a:r>
            <a:r>
              <a:rPr lang="zh-CN" altLang="en-US" sz="2994" dirty="0">
                <a:solidFill>
                  <a:schemeClr val="bg1"/>
                </a:solidFill>
                <a:cs typeface="Arial" panose="020B0604020202020204" pitchFamily="34" charset="0"/>
              </a:rPr>
              <a:t>大知识</a:t>
            </a:r>
            <a:endParaRPr lang="en-US" altLang="zh-CN" sz="2994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136948" y="885723"/>
            <a:ext cx="6171768" cy="374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105" rIns="0" bIns="0"/>
          <a:lstStyle>
            <a:lvl1pPr marL="417513" indent="-312738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7513" algn="l"/>
                <a:tab pos="874713" algn="l"/>
                <a:tab pos="1331913" algn="l"/>
                <a:tab pos="1789113" algn="l"/>
                <a:tab pos="2246313" algn="l"/>
                <a:tab pos="2703513" algn="l"/>
                <a:tab pos="3160713" algn="l"/>
                <a:tab pos="3617913" algn="l"/>
                <a:tab pos="4075113" algn="l"/>
                <a:tab pos="4532313" algn="l"/>
                <a:tab pos="4989513" algn="l"/>
                <a:tab pos="5446713" algn="l"/>
                <a:tab pos="5903913" algn="l"/>
                <a:tab pos="6361113" algn="l"/>
                <a:tab pos="6818313" algn="l"/>
                <a:tab pos="7275513" algn="l"/>
                <a:tab pos="7732713" algn="l"/>
                <a:tab pos="8189913" algn="l"/>
                <a:tab pos="8647113" algn="l"/>
                <a:tab pos="9104313" algn="l"/>
                <a:tab pos="95615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817563" indent="-31750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7513" algn="l"/>
                <a:tab pos="874713" algn="l"/>
                <a:tab pos="1331913" algn="l"/>
                <a:tab pos="1789113" algn="l"/>
                <a:tab pos="2246313" algn="l"/>
                <a:tab pos="2703513" algn="l"/>
                <a:tab pos="3160713" algn="l"/>
                <a:tab pos="3617913" algn="l"/>
                <a:tab pos="4075113" algn="l"/>
                <a:tab pos="4532313" algn="l"/>
                <a:tab pos="4989513" algn="l"/>
                <a:tab pos="5446713" algn="l"/>
                <a:tab pos="5903913" algn="l"/>
                <a:tab pos="6361113" algn="l"/>
                <a:tab pos="6818313" algn="l"/>
                <a:tab pos="7275513" algn="l"/>
                <a:tab pos="7732713" algn="l"/>
                <a:tab pos="8189913" algn="l"/>
                <a:tab pos="8647113" algn="l"/>
                <a:tab pos="9104313" algn="l"/>
                <a:tab pos="95615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7513" algn="l"/>
                <a:tab pos="874713" algn="l"/>
                <a:tab pos="1331913" algn="l"/>
                <a:tab pos="1789113" algn="l"/>
                <a:tab pos="2246313" algn="l"/>
                <a:tab pos="2703513" algn="l"/>
                <a:tab pos="3160713" algn="l"/>
                <a:tab pos="3617913" algn="l"/>
                <a:tab pos="4075113" algn="l"/>
                <a:tab pos="4532313" algn="l"/>
                <a:tab pos="4989513" algn="l"/>
                <a:tab pos="5446713" algn="l"/>
                <a:tab pos="5903913" algn="l"/>
                <a:tab pos="6361113" algn="l"/>
                <a:tab pos="6818313" algn="l"/>
                <a:tab pos="7275513" algn="l"/>
                <a:tab pos="7732713" algn="l"/>
                <a:tab pos="8189913" algn="l"/>
                <a:tab pos="8647113" algn="l"/>
                <a:tab pos="9104313" algn="l"/>
                <a:tab pos="95615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7513" algn="l"/>
                <a:tab pos="874713" algn="l"/>
                <a:tab pos="1331913" algn="l"/>
                <a:tab pos="1789113" algn="l"/>
                <a:tab pos="2246313" algn="l"/>
                <a:tab pos="2703513" algn="l"/>
                <a:tab pos="3160713" algn="l"/>
                <a:tab pos="3617913" algn="l"/>
                <a:tab pos="4075113" algn="l"/>
                <a:tab pos="4532313" algn="l"/>
                <a:tab pos="4989513" algn="l"/>
                <a:tab pos="5446713" algn="l"/>
                <a:tab pos="5903913" algn="l"/>
                <a:tab pos="6361113" algn="l"/>
                <a:tab pos="6818313" algn="l"/>
                <a:tab pos="7275513" algn="l"/>
                <a:tab pos="7732713" algn="l"/>
                <a:tab pos="8189913" algn="l"/>
                <a:tab pos="8647113" algn="l"/>
                <a:tab pos="9104313" algn="l"/>
                <a:tab pos="95615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7513" algn="l"/>
                <a:tab pos="874713" algn="l"/>
                <a:tab pos="1331913" algn="l"/>
                <a:tab pos="1789113" algn="l"/>
                <a:tab pos="2246313" algn="l"/>
                <a:tab pos="2703513" algn="l"/>
                <a:tab pos="3160713" algn="l"/>
                <a:tab pos="3617913" algn="l"/>
                <a:tab pos="4075113" algn="l"/>
                <a:tab pos="4532313" algn="l"/>
                <a:tab pos="4989513" algn="l"/>
                <a:tab pos="5446713" algn="l"/>
                <a:tab pos="5903913" algn="l"/>
                <a:tab pos="6361113" algn="l"/>
                <a:tab pos="6818313" algn="l"/>
                <a:tab pos="7275513" algn="l"/>
                <a:tab pos="7732713" algn="l"/>
                <a:tab pos="8189913" algn="l"/>
                <a:tab pos="8647113" algn="l"/>
                <a:tab pos="9104313" algn="l"/>
                <a:tab pos="95615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7513" algn="l"/>
                <a:tab pos="874713" algn="l"/>
                <a:tab pos="1331913" algn="l"/>
                <a:tab pos="1789113" algn="l"/>
                <a:tab pos="2246313" algn="l"/>
                <a:tab pos="2703513" algn="l"/>
                <a:tab pos="3160713" algn="l"/>
                <a:tab pos="3617913" algn="l"/>
                <a:tab pos="4075113" algn="l"/>
                <a:tab pos="4532313" algn="l"/>
                <a:tab pos="4989513" algn="l"/>
                <a:tab pos="5446713" algn="l"/>
                <a:tab pos="5903913" algn="l"/>
                <a:tab pos="6361113" algn="l"/>
                <a:tab pos="6818313" algn="l"/>
                <a:tab pos="7275513" algn="l"/>
                <a:tab pos="7732713" algn="l"/>
                <a:tab pos="8189913" algn="l"/>
                <a:tab pos="8647113" algn="l"/>
                <a:tab pos="9104313" algn="l"/>
                <a:tab pos="95615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7513" algn="l"/>
                <a:tab pos="874713" algn="l"/>
                <a:tab pos="1331913" algn="l"/>
                <a:tab pos="1789113" algn="l"/>
                <a:tab pos="2246313" algn="l"/>
                <a:tab pos="2703513" algn="l"/>
                <a:tab pos="3160713" algn="l"/>
                <a:tab pos="3617913" algn="l"/>
                <a:tab pos="4075113" algn="l"/>
                <a:tab pos="4532313" algn="l"/>
                <a:tab pos="4989513" algn="l"/>
                <a:tab pos="5446713" algn="l"/>
                <a:tab pos="5903913" algn="l"/>
                <a:tab pos="6361113" algn="l"/>
                <a:tab pos="6818313" algn="l"/>
                <a:tab pos="7275513" algn="l"/>
                <a:tab pos="7732713" algn="l"/>
                <a:tab pos="8189913" algn="l"/>
                <a:tab pos="8647113" algn="l"/>
                <a:tab pos="9104313" algn="l"/>
                <a:tab pos="95615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7513" algn="l"/>
                <a:tab pos="874713" algn="l"/>
                <a:tab pos="1331913" algn="l"/>
                <a:tab pos="1789113" algn="l"/>
                <a:tab pos="2246313" algn="l"/>
                <a:tab pos="2703513" algn="l"/>
                <a:tab pos="3160713" algn="l"/>
                <a:tab pos="3617913" algn="l"/>
                <a:tab pos="4075113" algn="l"/>
                <a:tab pos="4532313" algn="l"/>
                <a:tab pos="4989513" algn="l"/>
                <a:tab pos="5446713" algn="l"/>
                <a:tab pos="5903913" algn="l"/>
                <a:tab pos="6361113" algn="l"/>
                <a:tab pos="6818313" algn="l"/>
                <a:tab pos="7275513" algn="l"/>
                <a:tab pos="7732713" algn="l"/>
                <a:tab pos="8189913" algn="l"/>
                <a:tab pos="8647113" algn="l"/>
                <a:tab pos="9104313" algn="l"/>
                <a:tab pos="95615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7513" algn="l"/>
                <a:tab pos="874713" algn="l"/>
                <a:tab pos="1331913" algn="l"/>
                <a:tab pos="1789113" algn="l"/>
                <a:tab pos="2246313" algn="l"/>
                <a:tab pos="2703513" algn="l"/>
                <a:tab pos="3160713" algn="l"/>
                <a:tab pos="3617913" algn="l"/>
                <a:tab pos="4075113" algn="l"/>
                <a:tab pos="4532313" algn="l"/>
                <a:tab pos="4989513" algn="l"/>
                <a:tab pos="5446713" algn="l"/>
                <a:tab pos="5903913" algn="l"/>
                <a:tab pos="6361113" algn="l"/>
                <a:tab pos="6818313" algn="l"/>
                <a:tab pos="7275513" algn="l"/>
                <a:tab pos="7732713" algn="l"/>
                <a:tab pos="8189913" algn="l"/>
                <a:tab pos="8647113" algn="l"/>
                <a:tab pos="9104313" algn="l"/>
                <a:tab pos="95615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Font typeface="Wingdings" panose="05000000000000000000" pitchFamily="2" charset="2"/>
              <a:buChar char=""/>
            </a:pPr>
            <a:r>
              <a:rPr lang="zh-CN" altLang="en-US" sz="1633" dirty="0">
                <a:solidFill>
                  <a:schemeClr val="bg1"/>
                </a:solidFill>
              </a:rPr>
              <a:t>数据太多，知识太少。相比于数据，知识具有更结构化的表达，实体之间关联度更高。知识平台具有自动分类和推理功能。</a:t>
            </a:r>
            <a:endParaRPr lang="en-US" altLang="zh-CN" sz="1633" dirty="0">
              <a:solidFill>
                <a:schemeClr val="bg1"/>
              </a:solidFill>
            </a:endParaRPr>
          </a:p>
          <a:p>
            <a:pPr lvl="1" eaLnBrk="1">
              <a:buFont typeface="Wingdings" panose="05000000000000000000" pitchFamily="2" charset="2"/>
              <a:buChar char=""/>
            </a:pPr>
            <a:r>
              <a:rPr lang="zh-CN" altLang="en-US" sz="1200" dirty="0">
                <a:solidFill>
                  <a:schemeClr val="bg1"/>
                </a:solidFill>
              </a:rPr>
              <a:t>例子：梁启超的儿媳妇是谁</a:t>
            </a:r>
            <a:r>
              <a:rPr lang="en-US" altLang="zh-CN" sz="1200" dirty="0">
                <a:solidFill>
                  <a:schemeClr val="bg1"/>
                </a:solidFill>
              </a:rPr>
              <a:t>?</a:t>
            </a:r>
            <a:r>
              <a:rPr lang="zh-CN" altLang="en-US" sz="1200" dirty="0">
                <a:solidFill>
                  <a:schemeClr val="bg1"/>
                </a:solidFill>
              </a:rPr>
              <a:t>华为手机能打电话吗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0" y="1744413"/>
            <a:ext cx="2746373" cy="2017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01" y="1738201"/>
            <a:ext cx="2976078" cy="2043036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58F54BEA-ED11-473B-B193-39FB803F9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384" y="2684691"/>
            <a:ext cx="4137616" cy="202456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E28244-6B1C-4777-A28D-722355063915}"/>
              </a:ext>
            </a:extLst>
          </p:cNvPr>
          <p:cNvSpPr txBox="1"/>
          <p:nvPr/>
        </p:nvSpPr>
        <p:spPr>
          <a:xfrm>
            <a:off x="356933" y="178244"/>
            <a:ext cx="663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人工智能的主要路径之二：联结派，神经网络，深度学习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974296DC-447A-4975-8495-1FD22C56D9BB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屏幕快照 2017-11-22 下午10.32.51.png">
            <a:extLst>
              <a:ext uri="{FF2B5EF4-FFF2-40B4-BE49-F238E27FC236}">
                <a16:creationId xmlns:a16="http://schemas.microsoft.com/office/drawing/2014/main" id="{E85D97AA-313F-49A5-9B0A-114C21B10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50" y="612407"/>
            <a:ext cx="3644084" cy="185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矩形 14">
            <a:extLst>
              <a:ext uri="{FF2B5EF4-FFF2-40B4-BE49-F238E27FC236}">
                <a16:creationId xmlns:a16="http://schemas.microsoft.com/office/drawing/2014/main" id="{192A58F8-40EB-4F98-ABC4-DFF76B234038}"/>
              </a:ext>
            </a:extLst>
          </p:cNvPr>
          <p:cNvSpPr txBox="1"/>
          <p:nvPr/>
        </p:nvSpPr>
        <p:spPr>
          <a:xfrm>
            <a:off x="566854" y="768099"/>
            <a:ext cx="3588348" cy="4131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50-60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年代，人工神经网络模型提出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所谓“深度”就是神经网络的层数。为什么要“深度”呢？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罗森布拉特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Rosenblatt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的“感知机”开启了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1950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年代神经网络的第一波热潮。著有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《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感知机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》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一书。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明斯基（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Minsky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1969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年证明单层感知机甚至不能解决简单的逻辑“异或”（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XOR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）问题。也著有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《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感知机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》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。神经网络走入低潮。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1974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年，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Werbos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证明利用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层网络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+BP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算法解决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XOR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。后来有数学证明三层以上网络可以逼近任意连续函数。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Hinton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一直坚持，直到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2011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年和微软邓力合作突破语音识别。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2" descr="屏幕快照 2017-11-22 下午10.36.20.png">
            <a:extLst>
              <a:ext uri="{FF2B5EF4-FFF2-40B4-BE49-F238E27FC236}">
                <a16:creationId xmlns:a16="http://schemas.microsoft.com/office/drawing/2014/main" id="{2843B5ED-0845-4320-B79D-D82DB1282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91" y="2571750"/>
            <a:ext cx="4172276" cy="211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33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3CAC6B-06F3-4F38-AB29-4CA45F9337ED}"/>
              </a:ext>
            </a:extLst>
          </p:cNvPr>
          <p:cNvSpPr/>
          <p:nvPr/>
        </p:nvSpPr>
        <p:spPr>
          <a:xfrm>
            <a:off x="2030301" y="2279362"/>
            <a:ext cx="50833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什么是人工智能</a:t>
            </a:r>
            <a:endParaRPr lang="zh-CN" altLang="en-US" sz="3200" b="1" spc="600" dirty="0">
              <a:solidFill>
                <a:schemeClr val="bg1">
                  <a:lumMod val="95000"/>
                </a:schemeClr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2766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31172-72EC-4BCA-8369-3100C5E707C4}"/>
              </a:ext>
            </a:extLst>
          </p:cNvPr>
          <p:cNvSpPr txBox="1"/>
          <p:nvPr/>
        </p:nvSpPr>
        <p:spPr>
          <a:xfrm>
            <a:off x="356934" y="178244"/>
            <a:ext cx="5391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人工智能的主要路径之三： 自然派，强化学习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D02E7D5E-5662-4492-9C89-D10DF4F2490F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14">
            <a:extLst>
              <a:ext uri="{FF2B5EF4-FFF2-40B4-BE49-F238E27FC236}">
                <a16:creationId xmlns:a16="http://schemas.microsoft.com/office/drawing/2014/main" id="{DEF4CB44-FC06-42DD-80AA-CEF3C6CF2193}"/>
              </a:ext>
            </a:extLst>
          </p:cNvPr>
          <p:cNvSpPr txBox="1"/>
          <p:nvPr/>
        </p:nvSpPr>
        <p:spPr>
          <a:xfrm>
            <a:off x="434305" y="731091"/>
            <a:ext cx="3979433" cy="285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主要代表是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Sutton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和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Barto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强化学习算法在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1980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年代就已成熟。但没有场景和算力解决复杂问题。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Sutton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到了阿尔伯塔大学之后，找到完美场景：围棋。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DeepMind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创始团队一半是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Sutton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学生，包括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David Silver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。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2014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被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Google 4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亿英镑收购。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AlphaGo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AlphaZero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：自己生成数据。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做了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40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年冷板凳的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Barto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2017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年获得人工智能终身成就奖。强化学习成了显学，深度强化学习。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02C1889-1F95-41C3-8DC1-5FECD8B2B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604455"/>
              </p:ext>
            </p:extLst>
          </p:nvPr>
        </p:nvGraphicFramePr>
        <p:xfrm>
          <a:off x="4572000" y="731091"/>
          <a:ext cx="4452808" cy="3345539"/>
        </p:xfrm>
        <a:graphic>
          <a:graphicData uri="http://schemas.openxmlformats.org/drawingml/2006/table">
            <a:tbl>
              <a:tblPr/>
              <a:tblGrid>
                <a:gridCol w="830185">
                  <a:extLst>
                    <a:ext uri="{9D8B030D-6E8A-4147-A177-3AD203B41FA5}">
                      <a16:colId xmlns:a16="http://schemas.microsoft.com/office/drawing/2014/main" val="2041699732"/>
                    </a:ext>
                  </a:extLst>
                </a:gridCol>
                <a:gridCol w="1207541">
                  <a:extLst>
                    <a:ext uri="{9D8B030D-6E8A-4147-A177-3AD203B41FA5}">
                      <a16:colId xmlns:a16="http://schemas.microsoft.com/office/drawing/2014/main" val="960144829"/>
                    </a:ext>
                  </a:extLst>
                </a:gridCol>
                <a:gridCol w="1207541">
                  <a:extLst>
                    <a:ext uri="{9D8B030D-6E8A-4147-A177-3AD203B41FA5}">
                      <a16:colId xmlns:a16="http://schemas.microsoft.com/office/drawing/2014/main" val="3807785053"/>
                    </a:ext>
                  </a:extLst>
                </a:gridCol>
                <a:gridCol w="1207541">
                  <a:extLst>
                    <a:ext uri="{9D8B030D-6E8A-4147-A177-3AD203B41FA5}">
                      <a16:colId xmlns:a16="http://schemas.microsoft.com/office/drawing/2014/main" val="2478440917"/>
                    </a:ext>
                  </a:extLst>
                </a:gridCol>
              </a:tblGrid>
              <a:tr h="27471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Versions</a:t>
                      </a:r>
                    </a:p>
                  </a:txBody>
                  <a:tcPr marR="133350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Hardware</a:t>
                      </a:r>
                    </a:p>
                  </a:txBody>
                  <a:tcPr marR="133350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Elo rating</a:t>
                      </a:r>
                    </a:p>
                  </a:txBody>
                  <a:tcPr marR="133350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Matches</a:t>
                      </a:r>
                    </a:p>
                  </a:txBody>
                  <a:tcPr marR="133350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249265"/>
                  </a:ext>
                </a:extLst>
              </a:tr>
              <a:tr h="464910">
                <a:tc>
                  <a:txBody>
                    <a:bodyPr/>
                    <a:lstStyle/>
                    <a:p>
                      <a:pPr algn="l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hlinkClick r:id="rId2" tooltip="AlphaGo Fa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AlphaGo Fan</a:t>
                      </a:r>
                      <a:endParaRPr lang="en-US" sz="1100" u="non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176 </a:t>
                      </a:r>
                      <a:r>
                        <a:rPr lang="en-US" sz="1100" u="sng" strike="noStrike" dirty="0">
                          <a:solidFill>
                            <a:schemeClr val="bg1"/>
                          </a:solidFill>
                          <a:effectLst/>
                          <a:hlinkClick r:id="rId3" tooltip="Graphics processing uni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GPUs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, </a:t>
                      </a: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distributed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effectLst/>
                        </a:rPr>
                        <a:t>3,144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5:0 against </a:t>
                      </a: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hlinkClick r:id="rId4" tooltip="Fan Hui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Fan Hui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509881"/>
                  </a:ext>
                </a:extLst>
              </a:tr>
              <a:tr h="464910">
                <a:tc>
                  <a:txBody>
                    <a:bodyPr/>
                    <a:lstStyle/>
                    <a:p>
                      <a:pPr algn="l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hlinkClick r:id="rId5" tooltip="AlphaGo vs. Lee Sedo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AlphaGo Lee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48 </a:t>
                      </a: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hlinkClick r:id="rId6" tooltip="Tensor processing uni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TPUs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,</a:t>
                      </a:r>
                      <a:r>
                        <a:rPr lang="en-US" sz="1100" b="0" i="0" u="none" strike="noStrike" baseline="300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distributed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effectLst/>
                        </a:rPr>
                        <a:t>3,739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4:1 against </a:t>
                      </a: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hlinkClick r:id="rId7" tooltip="Lee Sedo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Lee Sedol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48093"/>
                  </a:ext>
                </a:extLst>
              </a:tr>
              <a:tr h="929819">
                <a:tc>
                  <a:txBody>
                    <a:bodyPr/>
                    <a:lstStyle/>
                    <a:p>
                      <a:pPr algn="l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hlinkClick r:id="rId8" tooltip="Master (software)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AlphaGo Master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4 TPUs, single machine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effectLst/>
                        </a:rPr>
                        <a:t>4,858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60:0 against professional players;</a:t>
                      </a:r>
                      <a:b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hlinkClick r:id="rId9" tooltip="Future of Go Summi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Future of Go Summit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88996"/>
                  </a:ext>
                </a:extLst>
              </a:tr>
              <a:tr h="760761">
                <a:tc>
                  <a:txBody>
                    <a:bodyPr/>
                    <a:lstStyle/>
                    <a:p>
                      <a:pPr algn="l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hlinkClick r:id="rId10" tooltip="AlphaGo Zero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AlphaGo Zero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4 TPUs, single machine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effectLst/>
                        </a:rPr>
                        <a:t>5,185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100:0 against AlphaGo Lee</a:t>
                      </a: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89:11 against AlphaGo Master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454024"/>
                  </a:ext>
                </a:extLst>
              </a:tr>
              <a:tr h="422645">
                <a:tc>
                  <a:txBody>
                    <a:bodyPr/>
                    <a:lstStyle/>
                    <a:p>
                      <a:pPr algn="l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  <a:hlinkClick r:id="rId11" tooltip="AlphaZero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AlphaZero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4 TPUs, single machine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N/A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60:40 against AlphaGo Zero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106216"/>
                  </a:ext>
                </a:extLst>
              </a:tr>
            </a:tbl>
          </a:graphicData>
        </a:graphic>
      </p:graphicFrame>
      <p:sp>
        <p:nvSpPr>
          <p:cNvPr id="9" name="AutoShape 7" descr="https://www.umass.edu/newsoffice/sites/default/files/styles/article_small/public/barto_andrew_crop.jpeg">
            <a:extLst>
              <a:ext uri="{FF2B5EF4-FFF2-40B4-BE49-F238E27FC236}">
                <a16:creationId xmlns:a16="http://schemas.microsoft.com/office/drawing/2014/main" id="{71780085-112A-4214-82A5-3D67B3CAF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78080" y="40371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7" name="图片 2" descr="andy barto 的图像结果">
            <a:extLst>
              <a:ext uri="{FF2B5EF4-FFF2-40B4-BE49-F238E27FC236}">
                <a16:creationId xmlns:a16="http://schemas.microsoft.com/office/drawing/2014/main" id="{ADAFC650-71BD-4614-9AD6-3A0E78B8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03759"/>
            <a:ext cx="10541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图片 3" descr="rich sutton head (Evolutionary Portrait Art by Günter Bachelier)">
            <a:extLst>
              <a:ext uri="{FF2B5EF4-FFF2-40B4-BE49-F238E27FC236}">
                <a16:creationId xmlns:a16="http://schemas.microsoft.com/office/drawing/2014/main" id="{8AEEA1FC-DA92-4950-BAD8-490555B20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03" y="3703759"/>
            <a:ext cx="99442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4A65DB-F49D-4E6B-AB84-2F71370F59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8932" y="3706455"/>
            <a:ext cx="952149" cy="12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6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2680297" y="285394"/>
            <a:ext cx="3978250" cy="331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180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逻辑主义的演变：专家系统到知识图谱</a:t>
            </a:r>
          </a:p>
        </p:txBody>
      </p:sp>
      <p:pic>
        <p:nvPicPr>
          <p:cNvPr id="2" name="图片 1" descr="河流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35" y="806551"/>
            <a:ext cx="6219363" cy="4432967"/>
          </a:xfrm>
          <a:prstGeom prst="rect">
            <a:avLst/>
          </a:prstGeom>
        </p:spPr>
      </p:pic>
      <p:sp>
        <p:nvSpPr>
          <p:cNvPr id="426" name="Shape 411"/>
          <p:cNvSpPr/>
          <p:nvPr/>
        </p:nvSpPr>
        <p:spPr>
          <a:xfrm>
            <a:off x="2121158" y="1243868"/>
            <a:ext cx="1357610" cy="302885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sz="1000" dirty="0"/>
              <a:t>费根鲍姆（Dendral）</a:t>
            </a:r>
          </a:p>
          <a:p>
            <a:pPr>
              <a:defRPr sz="1000"/>
            </a:pPr>
            <a:r>
              <a:rPr sz="1000" dirty="0"/>
              <a:t>1960s</a:t>
            </a:r>
          </a:p>
        </p:txBody>
      </p:sp>
      <p:sp>
        <p:nvSpPr>
          <p:cNvPr id="428" name="Shape 411"/>
          <p:cNvSpPr/>
          <p:nvPr/>
        </p:nvSpPr>
        <p:spPr>
          <a:xfrm>
            <a:off x="1667899" y="685219"/>
            <a:ext cx="916017" cy="288053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TW" altLang="en-US" sz="1000" dirty="0"/>
              <a:t>自动定理证明</a:t>
            </a:r>
          </a:p>
          <a:p>
            <a:pPr>
              <a:defRPr sz="1000"/>
            </a:pPr>
            <a:r>
              <a:rPr lang="en-US" altLang="zh-TW" sz="1000" dirty="0"/>
              <a:t>1950s</a:t>
            </a:r>
          </a:p>
        </p:txBody>
      </p:sp>
      <p:sp>
        <p:nvSpPr>
          <p:cNvPr id="429" name="Shape 411"/>
          <p:cNvSpPr/>
          <p:nvPr/>
        </p:nvSpPr>
        <p:spPr>
          <a:xfrm>
            <a:off x="1588553" y="2086203"/>
            <a:ext cx="1125969" cy="283690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sz="1000" dirty="0"/>
              <a:t>布坎南（</a:t>
            </a:r>
            <a:r>
              <a:rPr lang="en-US" altLang="zh-CN" sz="1000" dirty="0"/>
              <a:t>MYCIN</a:t>
            </a:r>
            <a:r>
              <a:rPr lang="zh-CN" altLang="en-US" sz="1000" dirty="0"/>
              <a:t>）</a:t>
            </a:r>
          </a:p>
          <a:p>
            <a:pPr>
              <a:defRPr sz="1000"/>
            </a:pPr>
            <a:r>
              <a:rPr lang="en-US" altLang="zh-CN" sz="1000" dirty="0"/>
              <a:t>1970s</a:t>
            </a:r>
          </a:p>
        </p:txBody>
      </p:sp>
      <p:grpSp>
        <p:nvGrpSpPr>
          <p:cNvPr id="430" name="Group 364"/>
          <p:cNvGrpSpPr/>
          <p:nvPr/>
        </p:nvGrpSpPr>
        <p:grpSpPr>
          <a:xfrm>
            <a:off x="2024214" y="938809"/>
            <a:ext cx="96943" cy="96943"/>
            <a:chOff x="0" y="0"/>
            <a:chExt cx="96941" cy="96941"/>
          </a:xfrm>
        </p:grpSpPr>
        <p:sp>
          <p:nvSpPr>
            <p:cNvPr id="431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3" name="Group 364"/>
          <p:cNvGrpSpPr/>
          <p:nvPr/>
        </p:nvGrpSpPr>
        <p:grpSpPr>
          <a:xfrm>
            <a:off x="2399526" y="1523647"/>
            <a:ext cx="96943" cy="96943"/>
            <a:chOff x="0" y="0"/>
            <a:chExt cx="96941" cy="96941"/>
          </a:xfrm>
        </p:grpSpPr>
        <p:sp>
          <p:nvSpPr>
            <p:cNvPr id="434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6" name="Group 364"/>
          <p:cNvGrpSpPr/>
          <p:nvPr/>
        </p:nvGrpSpPr>
        <p:grpSpPr>
          <a:xfrm>
            <a:off x="2689498" y="2178310"/>
            <a:ext cx="96943" cy="96943"/>
            <a:chOff x="0" y="0"/>
            <a:chExt cx="96941" cy="96941"/>
          </a:xfrm>
        </p:grpSpPr>
        <p:sp>
          <p:nvSpPr>
            <p:cNvPr id="437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9" name="Shape 411"/>
          <p:cNvSpPr/>
          <p:nvPr/>
        </p:nvSpPr>
        <p:spPr>
          <a:xfrm>
            <a:off x="2670864" y="3133669"/>
            <a:ext cx="842296" cy="283690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CN" sz="1000" dirty="0"/>
              <a:t>Leant</a:t>
            </a:r>
            <a:r>
              <a:rPr lang="zh-CN" altLang="en-US" sz="1000" dirty="0"/>
              <a:t>（</a:t>
            </a:r>
            <a:r>
              <a:rPr lang="en-US" altLang="zh-CN" sz="1000" dirty="0"/>
              <a:t>CYC)</a:t>
            </a:r>
          </a:p>
          <a:p>
            <a:pPr>
              <a:defRPr sz="1000"/>
            </a:pPr>
            <a:r>
              <a:rPr lang="en-US" altLang="zh-CN" sz="1000" dirty="0"/>
              <a:t>1990s</a:t>
            </a:r>
          </a:p>
        </p:txBody>
      </p:sp>
      <p:sp>
        <p:nvSpPr>
          <p:cNvPr id="480" name="Shape 411"/>
          <p:cNvSpPr/>
          <p:nvPr/>
        </p:nvSpPr>
        <p:spPr>
          <a:xfrm>
            <a:off x="3552605" y="1208951"/>
            <a:ext cx="938112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sz="1000" dirty="0"/>
              <a:t>明斯基</a:t>
            </a:r>
            <a:r>
              <a:rPr lang="en-US" altLang="zh-CN" sz="1000" dirty="0"/>
              <a:t>Minsky</a:t>
            </a:r>
          </a:p>
          <a:p>
            <a:pPr>
              <a:defRPr sz="1000"/>
            </a:pPr>
            <a:r>
              <a:rPr lang="en-US" altLang="zh-CN" sz="1000" dirty="0"/>
              <a:t>Frame</a:t>
            </a:r>
            <a:r>
              <a:rPr lang="zh-CN" altLang="en-US" sz="1000" dirty="0"/>
              <a:t>，</a:t>
            </a:r>
            <a:r>
              <a:rPr lang="en-US" altLang="zh-CN" sz="1000" dirty="0"/>
              <a:t>1974</a:t>
            </a:r>
          </a:p>
        </p:txBody>
      </p:sp>
      <p:sp>
        <p:nvSpPr>
          <p:cNvPr id="481" name="Shape 411"/>
          <p:cNvSpPr/>
          <p:nvPr/>
        </p:nvSpPr>
        <p:spPr>
          <a:xfrm>
            <a:off x="4540330" y="977635"/>
            <a:ext cx="910051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sz="1000" dirty="0"/>
              <a:t>尚克</a:t>
            </a:r>
            <a:r>
              <a:rPr lang="en-US" altLang="zh-CN" sz="1000" dirty="0" err="1"/>
              <a:t>Schank</a:t>
            </a:r>
            <a:endParaRPr lang="en-US" altLang="zh-CN" sz="1000" dirty="0"/>
          </a:p>
          <a:p>
            <a:pPr>
              <a:defRPr sz="1000"/>
            </a:pPr>
            <a:r>
              <a:rPr lang="en-US" altLang="zh-CN" sz="1000" dirty="0"/>
              <a:t>Scripts</a:t>
            </a:r>
            <a:r>
              <a:rPr lang="zh-CN" altLang="en-US" sz="1000" dirty="0"/>
              <a:t>，</a:t>
            </a:r>
            <a:r>
              <a:rPr lang="en-US" altLang="zh-CN" sz="1000" dirty="0"/>
              <a:t>1975</a:t>
            </a:r>
          </a:p>
        </p:txBody>
      </p:sp>
      <p:sp>
        <p:nvSpPr>
          <p:cNvPr id="482" name="Shape 411"/>
          <p:cNvSpPr/>
          <p:nvPr/>
        </p:nvSpPr>
        <p:spPr>
          <a:xfrm>
            <a:off x="5686430" y="935372"/>
            <a:ext cx="1223459" cy="357885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sz="1000" dirty="0"/>
              <a:t>米勒</a:t>
            </a:r>
            <a:r>
              <a:rPr lang="en-US" altLang="zh-CN" sz="1000" dirty="0"/>
              <a:t>George Miller</a:t>
            </a:r>
          </a:p>
          <a:p>
            <a:pPr>
              <a:defRPr sz="1000"/>
            </a:pPr>
            <a:r>
              <a:rPr lang="en-US" altLang="zh-CN" sz="1000" dirty="0"/>
              <a:t>WordNet</a:t>
            </a:r>
            <a:r>
              <a:rPr lang="zh-CN" altLang="en-US" sz="1000" dirty="0"/>
              <a:t>，</a:t>
            </a:r>
            <a:r>
              <a:rPr lang="en-US" altLang="zh-CN" sz="1000" dirty="0"/>
              <a:t>1985</a:t>
            </a:r>
          </a:p>
        </p:txBody>
      </p:sp>
      <p:sp>
        <p:nvSpPr>
          <p:cNvPr id="483" name="Shape 411"/>
          <p:cNvSpPr/>
          <p:nvPr/>
        </p:nvSpPr>
        <p:spPr>
          <a:xfrm>
            <a:off x="4006298" y="2295704"/>
            <a:ext cx="1003757" cy="187670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sz="1000" dirty="0"/>
              <a:t>数学与逻辑基础</a:t>
            </a:r>
            <a:endParaRPr lang="en-US" altLang="zh-CN" sz="1000" dirty="0"/>
          </a:p>
        </p:txBody>
      </p:sp>
      <p:sp>
        <p:nvSpPr>
          <p:cNvPr id="484" name="Shape 411"/>
          <p:cNvSpPr/>
          <p:nvPr/>
        </p:nvSpPr>
        <p:spPr>
          <a:xfrm>
            <a:off x="5044789" y="2548934"/>
            <a:ext cx="938114" cy="322973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CN" sz="1000" dirty="0"/>
              <a:t>Sowa</a:t>
            </a:r>
            <a:r>
              <a:rPr lang="zh-CN" altLang="en-US" sz="1000" dirty="0"/>
              <a:t>，概念图</a:t>
            </a:r>
            <a:r>
              <a:rPr lang="en-US" altLang="zh-CN" sz="1000" dirty="0"/>
              <a:t>1976</a:t>
            </a:r>
          </a:p>
        </p:txBody>
      </p:sp>
      <p:sp>
        <p:nvSpPr>
          <p:cNvPr id="485" name="Shape 411"/>
          <p:cNvSpPr/>
          <p:nvPr/>
        </p:nvSpPr>
        <p:spPr>
          <a:xfrm>
            <a:off x="3138010" y="2627392"/>
            <a:ext cx="938113" cy="340428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CN" sz="1000" dirty="0"/>
              <a:t>FCA</a:t>
            </a:r>
            <a:endParaRPr lang="zh-CN" altLang="en-US" sz="1000" dirty="0"/>
          </a:p>
          <a:p>
            <a:pPr>
              <a:defRPr sz="1000"/>
            </a:pPr>
            <a:r>
              <a:rPr lang="zh-CN" altLang="en-US" sz="1000" dirty="0"/>
              <a:t>形式概念分析</a:t>
            </a:r>
          </a:p>
        </p:txBody>
      </p:sp>
      <p:sp>
        <p:nvSpPr>
          <p:cNvPr id="486" name="Shape 411"/>
          <p:cNvSpPr/>
          <p:nvPr/>
        </p:nvSpPr>
        <p:spPr>
          <a:xfrm>
            <a:off x="3172742" y="1920355"/>
            <a:ext cx="676444" cy="318613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sz="1000" dirty="0"/>
              <a:t>描述逻辑</a:t>
            </a:r>
            <a:endParaRPr lang="en-US" altLang="zh-CN" sz="1000" dirty="0"/>
          </a:p>
          <a:p>
            <a:pPr>
              <a:defRPr sz="1000"/>
            </a:pPr>
            <a:r>
              <a:rPr lang="zh-CN" altLang="zh-CN" sz="1000" dirty="0"/>
              <a:t>1</a:t>
            </a:r>
            <a:r>
              <a:rPr lang="en-US" altLang="zh-CN" sz="1000" dirty="0"/>
              <a:t>990s</a:t>
            </a:r>
            <a:endParaRPr lang="zh-CN" altLang="en-US" sz="1000" dirty="0"/>
          </a:p>
        </p:txBody>
      </p:sp>
      <p:sp>
        <p:nvSpPr>
          <p:cNvPr id="487" name="Shape 411"/>
          <p:cNvSpPr/>
          <p:nvPr/>
        </p:nvSpPr>
        <p:spPr>
          <a:xfrm>
            <a:off x="5254445" y="3024560"/>
            <a:ext cx="375316" cy="187670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altLang="zh-CN" sz="1000" dirty="0" err="1"/>
              <a:t>Yago</a:t>
            </a:r>
            <a:endParaRPr lang="en-US" altLang="zh-CN" sz="1000" dirty="0"/>
          </a:p>
        </p:txBody>
      </p:sp>
      <p:sp>
        <p:nvSpPr>
          <p:cNvPr id="488" name="Shape 411"/>
          <p:cNvSpPr/>
          <p:nvPr/>
        </p:nvSpPr>
        <p:spPr>
          <a:xfrm>
            <a:off x="4420892" y="3762159"/>
            <a:ext cx="658988" cy="187670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sz="1000" dirty="0"/>
              <a:t>知识图谱</a:t>
            </a:r>
            <a:endParaRPr lang="en-US" altLang="zh-CN" sz="1000" dirty="0"/>
          </a:p>
        </p:txBody>
      </p:sp>
      <p:sp>
        <p:nvSpPr>
          <p:cNvPr id="489" name="Shape 411"/>
          <p:cNvSpPr/>
          <p:nvPr/>
        </p:nvSpPr>
        <p:spPr>
          <a:xfrm>
            <a:off x="6267723" y="1798143"/>
            <a:ext cx="1050969" cy="353521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TW" dirty="0"/>
              <a:t>Wikipedia</a:t>
            </a:r>
          </a:p>
          <a:p>
            <a:pPr>
              <a:defRPr sz="1000"/>
            </a:pPr>
            <a:r>
              <a:rPr lang="zh-TW" altLang="en-US" dirty="0"/>
              <a:t>各种网络数据源</a:t>
            </a:r>
          </a:p>
        </p:txBody>
      </p:sp>
      <p:sp>
        <p:nvSpPr>
          <p:cNvPr id="490" name="Shape 411"/>
          <p:cNvSpPr/>
          <p:nvPr/>
        </p:nvSpPr>
        <p:spPr>
          <a:xfrm>
            <a:off x="6650979" y="2893629"/>
            <a:ext cx="554246" cy="192035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altLang="zh-CN" sz="1000" dirty="0" err="1"/>
              <a:t>DBpedia</a:t>
            </a:r>
            <a:endParaRPr lang="en-US" altLang="zh-CN" sz="1000" dirty="0"/>
          </a:p>
        </p:txBody>
      </p:sp>
      <p:sp>
        <p:nvSpPr>
          <p:cNvPr id="491" name="Shape 411"/>
          <p:cNvSpPr/>
          <p:nvPr/>
        </p:nvSpPr>
        <p:spPr>
          <a:xfrm>
            <a:off x="6620431" y="3404268"/>
            <a:ext cx="619709" cy="161488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altLang="zh-CN" sz="1000" dirty="0" err="1"/>
              <a:t>Metaweb</a:t>
            </a:r>
            <a:endParaRPr lang="en-US" altLang="zh-CN" sz="1000" dirty="0"/>
          </a:p>
        </p:txBody>
      </p:sp>
      <p:sp>
        <p:nvSpPr>
          <p:cNvPr id="492" name="Shape 411"/>
          <p:cNvSpPr/>
          <p:nvPr/>
        </p:nvSpPr>
        <p:spPr>
          <a:xfrm>
            <a:off x="5773781" y="3788339"/>
            <a:ext cx="606617" cy="161488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altLang="zh-CN" sz="1000" dirty="0"/>
              <a:t>Freebase</a:t>
            </a:r>
          </a:p>
        </p:txBody>
      </p:sp>
      <p:sp>
        <p:nvSpPr>
          <p:cNvPr id="493" name="Shape 411"/>
          <p:cNvSpPr/>
          <p:nvPr/>
        </p:nvSpPr>
        <p:spPr>
          <a:xfrm>
            <a:off x="3392418" y="4554736"/>
            <a:ext cx="596955" cy="187670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altLang="zh-CN" sz="1000" dirty="0" err="1"/>
              <a:t>Waston</a:t>
            </a:r>
            <a:endParaRPr lang="en-US" altLang="zh-CN" sz="1000" dirty="0"/>
          </a:p>
        </p:txBody>
      </p:sp>
      <p:sp>
        <p:nvSpPr>
          <p:cNvPr id="494" name="Shape 411"/>
          <p:cNvSpPr/>
          <p:nvPr/>
        </p:nvSpPr>
        <p:spPr>
          <a:xfrm>
            <a:off x="4695839" y="4643761"/>
            <a:ext cx="658988" cy="187670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altLang="zh-CN" sz="1000" dirty="0" err="1"/>
              <a:t>Wikidata</a:t>
            </a:r>
            <a:endParaRPr lang="en-US" altLang="zh-CN" sz="1000" dirty="0"/>
          </a:p>
        </p:txBody>
      </p:sp>
      <p:grpSp>
        <p:nvGrpSpPr>
          <p:cNvPr id="439" name="Group 364"/>
          <p:cNvGrpSpPr/>
          <p:nvPr/>
        </p:nvGrpSpPr>
        <p:grpSpPr>
          <a:xfrm>
            <a:off x="3041066" y="3077385"/>
            <a:ext cx="96943" cy="96943"/>
            <a:chOff x="0" y="0"/>
            <a:chExt cx="96941" cy="96941"/>
          </a:xfrm>
        </p:grpSpPr>
        <p:sp>
          <p:nvSpPr>
            <p:cNvPr id="440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2" name="Group 364"/>
          <p:cNvGrpSpPr/>
          <p:nvPr/>
        </p:nvGrpSpPr>
        <p:grpSpPr>
          <a:xfrm>
            <a:off x="3455661" y="2204510"/>
            <a:ext cx="96943" cy="96943"/>
            <a:chOff x="0" y="0"/>
            <a:chExt cx="96941" cy="96941"/>
          </a:xfrm>
        </p:grpSpPr>
        <p:sp>
          <p:nvSpPr>
            <p:cNvPr id="443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5" name="Group 364"/>
          <p:cNvGrpSpPr/>
          <p:nvPr/>
        </p:nvGrpSpPr>
        <p:grpSpPr>
          <a:xfrm>
            <a:off x="4040455" y="1493098"/>
            <a:ext cx="96943" cy="96943"/>
            <a:chOff x="0" y="0"/>
            <a:chExt cx="96941" cy="96941"/>
          </a:xfrm>
        </p:grpSpPr>
        <p:sp>
          <p:nvSpPr>
            <p:cNvPr id="446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9" name="Group 364"/>
          <p:cNvGrpSpPr/>
          <p:nvPr/>
        </p:nvGrpSpPr>
        <p:grpSpPr>
          <a:xfrm>
            <a:off x="4607799" y="1266144"/>
            <a:ext cx="96943" cy="96943"/>
            <a:chOff x="0" y="0"/>
            <a:chExt cx="96941" cy="96941"/>
          </a:xfrm>
        </p:grpSpPr>
        <p:sp>
          <p:nvSpPr>
            <p:cNvPr id="450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52" name="Group 364"/>
          <p:cNvGrpSpPr/>
          <p:nvPr/>
        </p:nvGrpSpPr>
        <p:grpSpPr>
          <a:xfrm>
            <a:off x="5629013" y="1196313"/>
            <a:ext cx="96943" cy="96943"/>
            <a:chOff x="0" y="0"/>
            <a:chExt cx="96941" cy="96941"/>
          </a:xfrm>
        </p:grpSpPr>
        <p:sp>
          <p:nvSpPr>
            <p:cNvPr id="453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55" name="Group 364"/>
          <p:cNvGrpSpPr/>
          <p:nvPr/>
        </p:nvGrpSpPr>
        <p:grpSpPr>
          <a:xfrm>
            <a:off x="6213809" y="1925169"/>
            <a:ext cx="96943" cy="96943"/>
            <a:chOff x="0" y="0"/>
            <a:chExt cx="96941" cy="96941"/>
          </a:xfrm>
        </p:grpSpPr>
        <p:sp>
          <p:nvSpPr>
            <p:cNvPr id="456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58" name="Group 364"/>
          <p:cNvGrpSpPr/>
          <p:nvPr/>
        </p:nvGrpSpPr>
        <p:grpSpPr>
          <a:xfrm>
            <a:off x="6556670" y="2897904"/>
            <a:ext cx="96943" cy="96943"/>
            <a:chOff x="0" y="0"/>
            <a:chExt cx="96941" cy="96941"/>
          </a:xfrm>
        </p:grpSpPr>
        <p:sp>
          <p:nvSpPr>
            <p:cNvPr id="459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1" name="Group 364"/>
          <p:cNvGrpSpPr/>
          <p:nvPr/>
        </p:nvGrpSpPr>
        <p:grpSpPr>
          <a:xfrm>
            <a:off x="6545019" y="3435276"/>
            <a:ext cx="96943" cy="96943"/>
            <a:chOff x="0" y="0"/>
            <a:chExt cx="96941" cy="96941"/>
          </a:xfrm>
        </p:grpSpPr>
        <p:sp>
          <p:nvSpPr>
            <p:cNvPr id="462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4" name="Group 364"/>
          <p:cNvGrpSpPr/>
          <p:nvPr/>
        </p:nvGrpSpPr>
        <p:grpSpPr>
          <a:xfrm>
            <a:off x="6011773" y="3704586"/>
            <a:ext cx="96943" cy="96943"/>
            <a:chOff x="0" y="0"/>
            <a:chExt cx="96941" cy="96941"/>
          </a:xfrm>
        </p:grpSpPr>
        <p:sp>
          <p:nvSpPr>
            <p:cNvPr id="465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7" name="Group 364"/>
          <p:cNvGrpSpPr/>
          <p:nvPr/>
        </p:nvGrpSpPr>
        <p:grpSpPr>
          <a:xfrm>
            <a:off x="5585369" y="3068670"/>
            <a:ext cx="96943" cy="96943"/>
            <a:chOff x="0" y="0"/>
            <a:chExt cx="96941" cy="96941"/>
          </a:xfrm>
        </p:grpSpPr>
        <p:sp>
          <p:nvSpPr>
            <p:cNvPr id="468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3" name="Group 364"/>
          <p:cNvGrpSpPr/>
          <p:nvPr/>
        </p:nvGrpSpPr>
        <p:grpSpPr>
          <a:xfrm>
            <a:off x="4031732" y="2754423"/>
            <a:ext cx="96943" cy="96943"/>
            <a:chOff x="0" y="0"/>
            <a:chExt cx="96941" cy="96941"/>
          </a:xfrm>
        </p:grpSpPr>
        <p:sp>
          <p:nvSpPr>
            <p:cNvPr id="474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76" name="Group 364"/>
          <p:cNvGrpSpPr/>
          <p:nvPr/>
        </p:nvGrpSpPr>
        <p:grpSpPr>
          <a:xfrm>
            <a:off x="5013668" y="2806788"/>
            <a:ext cx="96943" cy="96943"/>
            <a:chOff x="0" y="0"/>
            <a:chExt cx="96941" cy="96941"/>
          </a:xfrm>
        </p:grpSpPr>
        <p:sp>
          <p:nvSpPr>
            <p:cNvPr id="477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95" name="Group 364"/>
          <p:cNvGrpSpPr/>
          <p:nvPr/>
        </p:nvGrpSpPr>
        <p:grpSpPr>
          <a:xfrm>
            <a:off x="4642713" y="4692236"/>
            <a:ext cx="96943" cy="96943"/>
            <a:chOff x="0" y="0"/>
            <a:chExt cx="96941" cy="96941"/>
          </a:xfrm>
        </p:grpSpPr>
        <p:sp>
          <p:nvSpPr>
            <p:cNvPr id="496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98" name="Group 364"/>
          <p:cNvGrpSpPr/>
          <p:nvPr/>
        </p:nvGrpSpPr>
        <p:grpSpPr>
          <a:xfrm>
            <a:off x="3957540" y="4692236"/>
            <a:ext cx="96943" cy="96943"/>
            <a:chOff x="0" y="0"/>
            <a:chExt cx="96941" cy="96941"/>
          </a:xfrm>
        </p:grpSpPr>
        <p:sp>
          <p:nvSpPr>
            <p:cNvPr id="499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261589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河流2-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1" y="35170"/>
            <a:ext cx="7216224" cy="5143500"/>
          </a:xfrm>
          <a:prstGeom prst="rect">
            <a:avLst/>
          </a:prstGeom>
        </p:spPr>
      </p:pic>
      <p:sp>
        <p:nvSpPr>
          <p:cNvPr id="4" name="Shape 428"/>
          <p:cNvSpPr/>
          <p:nvPr/>
        </p:nvSpPr>
        <p:spPr>
          <a:xfrm>
            <a:off x="2375905" y="229895"/>
            <a:ext cx="4057653" cy="331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 anchor="ctr">
            <a:spAutoFit/>
          </a:bodyPr>
          <a:lstStyle>
            <a:lvl1pPr>
              <a:defRPr sz="180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</a:rPr>
              <a:t>联</a:t>
            </a:r>
            <a:r>
              <a:rPr dirty="0" err="1">
                <a:solidFill>
                  <a:schemeClr val="bg1"/>
                </a:solidFill>
                <a:latin typeface="+mn-lt"/>
              </a:rPr>
              <a:t>接主义的演变</a:t>
            </a:r>
            <a:r>
              <a:rPr dirty="0" err="1">
                <a:solidFill>
                  <a:schemeClr val="bg1"/>
                </a:solidFill>
              </a:rPr>
              <a:t>：神经网络到深度学习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Shape 411"/>
          <p:cNvSpPr/>
          <p:nvPr/>
        </p:nvSpPr>
        <p:spPr>
          <a:xfrm>
            <a:off x="3522666" y="1013932"/>
            <a:ext cx="1077156" cy="483074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dirty="0"/>
              <a:t>麦卡洛</a:t>
            </a:r>
            <a:r>
              <a:rPr lang="en-US" altLang="zh-CN" dirty="0"/>
              <a:t>/</a:t>
            </a:r>
            <a:r>
              <a:rPr lang="zh-CN" altLang="en-US" dirty="0"/>
              <a:t>皮茨</a:t>
            </a:r>
            <a:r>
              <a:rPr lang="en-US" altLang="zh-TW" dirty="0"/>
              <a:t>McCulloch/Pitts</a:t>
            </a:r>
          </a:p>
          <a:p>
            <a:pPr>
              <a:defRPr sz="1000"/>
            </a:pPr>
            <a:r>
              <a:rPr lang="zh-TW" altLang="en-US" dirty="0"/>
              <a:t>神经网络，</a:t>
            </a:r>
            <a:r>
              <a:rPr lang="en-US" altLang="zh-TW" dirty="0"/>
              <a:t>1943</a:t>
            </a:r>
            <a:endParaRPr lang="zh-TW" altLang="en-US" dirty="0"/>
          </a:p>
        </p:txBody>
      </p:sp>
      <p:grpSp>
        <p:nvGrpSpPr>
          <p:cNvPr id="6" name="Group 364"/>
          <p:cNvGrpSpPr/>
          <p:nvPr/>
        </p:nvGrpSpPr>
        <p:grpSpPr>
          <a:xfrm>
            <a:off x="3460016" y="1266144"/>
            <a:ext cx="96943" cy="96943"/>
            <a:chOff x="0" y="0"/>
            <a:chExt cx="96941" cy="96941"/>
          </a:xfrm>
        </p:grpSpPr>
        <p:sp>
          <p:nvSpPr>
            <p:cNvPr id="7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" name="Shape 411"/>
          <p:cNvSpPr/>
          <p:nvPr/>
        </p:nvSpPr>
        <p:spPr>
          <a:xfrm>
            <a:off x="1355255" y="1570409"/>
            <a:ext cx="1325912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da-DK" altLang="zh-CN" dirty="0" err="1"/>
              <a:t>Rosenblatt</a:t>
            </a:r>
            <a:r>
              <a:rPr lang="zh-CN" altLang="da-DK" dirty="0"/>
              <a:t>感知机</a:t>
            </a:r>
          </a:p>
          <a:p>
            <a:pPr>
              <a:defRPr sz="1000"/>
            </a:pPr>
            <a:r>
              <a:rPr lang="zh-CN" altLang="da-DK" dirty="0"/>
              <a:t>（</a:t>
            </a:r>
            <a:r>
              <a:rPr lang="da-DK" altLang="zh-CN" dirty="0" err="1"/>
              <a:t>Perceptron</a:t>
            </a:r>
            <a:r>
              <a:rPr lang="zh-CN" altLang="da-DK" dirty="0"/>
              <a:t>，</a:t>
            </a:r>
            <a:r>
              <a:rPr lang="da-DK" altLang="zh-CN" dirty="0"/>
              <a:t>1957</a:t>
            </a:r>
            <a:r>
              <a:rPr lang="zh-CN" altLang="da-DK" sz="700" dirty="0"/>
              <a:t>）</a:t>
            </a:r>
          </a:p>
        </p:txBody>
      </p:sp>
      <p:grpSp>
        <p:nvGrpSpPr>
          <p:cNvPr id="10" name="Group 364"/>
          <p:cNvGrpSpPr/>
          <p:nvPr/>
        </p:nvGrpSpPr>
        <p:grpSpPr>
          <a:xfrm>
            <a:off x="2605238" y="1800013"/>
            <a:ext cx="96943" cy="96943"/>
            <a:chOff x="0" y="0"/>
            <a:chExt cx="96941" cy="96941"/>
          </a:xfrm>
        </p:grpSpPr>
        <p:sp>
          <p:nvSpPr>
            <p:cNvPr id="11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" name="Shape 411"/>
          <p:cNvSpPr/>
          <p:nvPr/>
        </p:nvSpPr>
        <p:spPr>
          <a:xfrm>
            <a:off x="2806153" y="2644854"/>
            <a:ext cx="536790" cy="192037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dirty="0"/>
              <a:t>核冬天</a:t>
            </a:r>
            <a:endParaRPr lang="zh-CN" altLang="en-US" i="1" dirty="0"/>
          </a:p>
        </p:txBody>
      </p:sp>
      <p:grpSp>
        <p:nvGrpSpPr>
          <p:cNvPr id="14" name="Group 364"/>
          <p:cNvGrpSpPr/>
          <p:nvPr/>
        </p:nvGrpSpPr>
        <p:grpSpPr>
          <a:xfrm>
            <a:off x="3329314" y="2693318"/>
            <a:ext cx="96943" cy="96943"/>
            <a:chOff x="0" y="0"/>
            <a:chExt cx="96941" cy="96941"/>
          </a:xfrm>
        </p:grpSpPr>
        <p:sp>
          <p:nvSpPr>
            <p:cNvPr id="15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" name="Shape 411"/>
          <p:cNvSpPr/>
          <p:nvPr/>
        </p:nvSpPr>
        <p:spPr>
          <a:xfrm>
            <a:off x="4373677" y="1950908"/>
            <a:ext cx="1779784" cy="35612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TW" dirty="0"/>
              <a:t>Minsky/</a:t>
            </a:r>
            <a:r>
              <a:rPr lang="en-US" altLang="zh-TW" dirty="0" err="1"/>
              <a:t>Papert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i="1" dirty="0" err="1"/>
              <a:t>Perceptrons</a:t>
            </a:r>
            <a:r>
              <a:rPr lang="zh-TW" altLang="en-US" i="1" dirty="0"/>
              <a:t>书</a:t>
            </a:r>
            <a:r>
              <a:rPr lang="en-US" altLang="zh-TW" i="1" dirty="0"/>
              <a:t>(1969) </a:t>
            </a:r>
            <a:r>
              <a:rPr lang="en-US" altLang="zh-TW" dirty="0"/>
              <a:t>XOR</a:t>
            </a:r>
            <a:r>
              <a:rPr lang="zh-TW" altLang="en-US" dirty="0"/>
              <a:t>实现不了</a:t>
            </a:r>
          </a:p>
        </p:txBody>
      </p:sp>
      <p:grpSp>
        <p:nvGrpSpPr>
          <p:cNvPr id="18" name="Group 364"/>
          <p:cNvGrpSpPr/>
          <p:nvPr/>
        </p:nvGrpSpPr>
        <p:grpSpPr>
          <a:xfrm>
            <a:off x="4289111" y="2125940"/>
            <a:ext cx="96943" cy="96943"/>
            <a:chOff x="0" y="0"/>
            <a:chExt cx="96941" cy="96941"/>
          </a:xfrm>
        </p:grpSpPr>
        <p:sp>
          <p:nvSpPr>
            <p:cNvPr id="19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" name="Shape 411"/>
          <p:cNvSpPr/>
          <p:nvPr/>
        </p:nvSpPr>
        <p:spPr>
          <a:xfrm>
            <a:off x="6912530" y="2670589"/>
            <a:ext cx="1325912" cy="259068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CN" sz="1000"/>
              <a:t>Hopfield</a:t>
            </a:r>
            <a:r>
              <a:rPr lang="zh-CN" altLang="en-US" sz="1000"/>
              <a:t>网络，</a:t>
            </a:r>
            <a:r>
              <a:rPr lang="en-US" altLang="zh-CN" sz="1000"/>
              <a:t>1980s</a:t>
            </a:r>
            <a:endParaRPr sz="1000" dirty="0"/>
          </a:p>
        </p:txBody>
      </p:sp>
      <p:grpSp>
        <p:nvGrpSpPr>
          <p:cNvPr id="22" name="Group 364"/>
          <p:cNvGrpSpPr/>
          <p:nvPr/>
        </p:nvGrpSpPr>
        <p:grpSpPr>
          <a:xfrm>
            <a:off x="6864059" y="2867896"/>
            <a:ext cx="96943" cy="96943"/>
            <a:chOff x="0" y="0"/>
            <a:chExt cx="96941" cy="96941"/>
          </a:xfrm>
        </p:grpSpPr>
        <p:sp>
          <p:nvSpPr>
            <p:cNvPr id="23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" name="Shape 411"/>
          <p:cNvSpPr/>
          <p:nvPr/>
        </p:nvSpPr>
        <p:spPr>
          <a:xfrm>
            <a:off x="3367239" y="3159861"/>
            <a:ext cx="1558780" cy="416472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TW" dirty="0"/>
              <a:t>Paul </a:t>
            </a:r>
            <a:r>
              <a:rPr lang="en-US" altLang="zh-TW" dirty="0" err="1"/>
              <a:t>Werbos</a:t>
            </a:r>
            <a:r>
              <a:rPr lang="zh-TW" altLang="en-US" dirty="0"/>
              <a:t>反向传播算法</a:t>
            </a:r>
            <a:endParaRPr lang="en-US" altLang="zh-TW" dirty="0"/>
          </a:p>
          <a:p>
            <a:pPr>
              <a:defRPr sz="1000"/>
            </a:pPr>
            <a:r>
              <a:rPr lang="zh-TW" altLang="en-US" dirty="0"/>
              <a:t>学习</a:t>
            </a:r>
            <a:r>
              <a:rPr lang="en-US" altLang="zh-TW" dirty="0"/>
              <a:t>XOR, 1974</a:t>
            </a:r>
          </a:p>
        </p:txBody>
      </p:sp>
      <p:grpSp>
        <p:nvGrpSpPr>
          <p:cNvPr id="26" name="Group 364"/>
          <p:cNvGrpSpPr/>
          <p:nvPr/>
        </p:nvGrpSpPr>
        <p:grpSpPr>
          <a:xfrm>
            <a:off x="4852182" y="3134128"/>
            <a:ext cx="96943" cy="96943"/>
            <a:chOff x="0" y="0"/>
            <a:chExt cx="96941" cy="96941"/>
          </a:xfrm>
        </p:grpSpPr>
        <p:sp>
          <p:nvSpPr>
            <p:cNvPr id="27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" name="Shape 411"/>
          <p:cNvSpPr/>
          <p:nvPr/>
        </p:nvSpPr>
        <p:spPr>
          <a:xfrm>
            <a:off x="6215351" y="4595764"/>
            <a:ext cx="518543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CN" dirty="0"/>
              <a:t>RNN </a:t>
            </a:r>
          </a:p>
          <a:p>
            <a:pPr>
              <a:defRPr sz="1000"/>
            </a:pPr>
            <a:r>
              <a:rPr lang="en-US" altLang="zh-CN" dirty="0"/>
              <a:t>Google</a:t>
            </a:r>
          </a:p>
        </p:txBody>
      </p:sp>
      <p:grpSp>
        <p:nvGrpSpPr>
          <p:cNvPr id="30" name="Group 364"/>
          <p:cNvGrpSpPr/>
          <p:nvPr/>
        </p:nvGrpSpPr>
        <p:grpSpPr>
          <a:xfrm>
            <a:off x="6165793" y="4718421"/>
            <a:ext cx="96943" cy="96943"/>
            <a:chOff x="0" y="0"/>
            <a:chExt cx="96941" cy="96941"/>
          </a:xfrm>
        </p:grpSpPr>
        <p:sp>
          <p:nvSpPr>
            <p:cNvPr id="31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Shape 411"/>
          <p:cNvSpPr/>
          <p:nvPr/>
        </p:nvSpPr>
        <p:spPr>
          <a:xfrm>
            <a:off x="4001932" y="4543390"/>
            <a:ext cx="1230692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de-DE" altLang="zh-CN" dirty="0"/>
              <a:t>CNN</a:t>
            </a:r>
            <a:r>
              <a:rPr lang="zh-CN" altLang="de-DE" dirty="0"/>
              <a:t>（</a:t>
            </a:r>
            <a:r>
              <a:rPr lang="de-DE" altLang="zh-CN" dirty="0"/>
              <a:t>Yann </a:t>
            </a:r>
            <a:r>
              <a:rPr lang="de-DE" altLang="zh-CN" dirty="0" err="1"/>
              <a:t>LeCun</a:t>
            </a:r>
            <a:r>
              <a:rPr lang="zh-CN" altLang="de-DE" dirty="0"/>
              <a:t>）</a:t>
            </a:r>
            <a:endParaRPr lang="de-DE" altLang="zh-CN" sz="1500" dirty="0"/>
          </a:p>
          <a:p>
            <a:pPr>
              <a:defRPr sz="1000"/>
            </a:pPr>
            <a:r>
              <a:rPr lang="de-DE" altLang="zh-CN" dirty="0"/>
              <a:t>Facebook</a:t>
            </a:r>
          </a:p>
        </p:txBody>
      </p:sp>
      <p:grpSp>
        <p:nvGrpSpPr>
          <p:cNvPr id="34" name="Group 364"/>
          <p:cNvGrpSpPr/>
          <p:nvPr/>
        </p:nvGrpSpPr>
        <p:grpSpPr>
          <a:xfrm>
            <a:off x="5223726" y="4704874"/>
            <a:ext cx="96943" cy="96943"/>
            <a:chOff x="0" y="0"/>
            <a:chExt cx="96941" cy="96941"/>
          </a:xfrm>
        </p:grpSpPr>
        <p:sp>
          <p:nvSpPr>
            <p:cNvPr id="35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" name="Shape 411"/>
          <p:cNvSpPr/>
          <p:nvPr/>
        </p:nvSpPr>
        <p:spPr>
          <a:xfrm>
            <a:off x="5356112" y="3611142"/>
            <a:ext cx="676442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dirty="0"/>
              <a:t>挣扎 。。。</a:t>
            </a:r>
            <a:endParaRPr lang="en-US" altLang="zh-CN" sz="1500" dirty="0"/>
          </a:p>
          <a:p>
            <a:pPr>
              <a:defRPr sz="1000"/>
            </a:pPr>
            <a:r>
              <a:rPr lang="en-US" altLang="zh-CN" dirty="0"/>
              <a:t>1990s</a:t>
            </a:r>
          </a:p>
        </p:txBody>
      </p:sp>
      <p:grpSp>
        <p:nvGrpSpPr>
          <p:cNvPr id="38" name="Group 364"/>
          <p:cNvGrpSpPr/>
          <p:nvPr/>
        </p:nvGrpSpPr>
        <p:grpSpPr>
          <a:xfrm>
            <a:off x="5995589" y="3854267"/>
            <a:ext cx="96943" cy="96943"/>
            <a:chOff x="0" y="0"/>
            <a:chExt cx="96941" cy="96941"/>
          </a:xfrm>
        </p:grpSpPr>
        <p:sp>
          <p:nvSpPr>
            <p:cNvPr id="39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" name="Shape 411"/>
          <p:cNvSpPr/>
          <p:nvPr/>
        </p:nvSpPr>
        <p:spPr>
          <a:xfrm>
            <a:off x="6433558" y="3469743"/>
            <a:ext cx="1771057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pt-BR" altLang="zh-CN" dirty="0"/>
              <a:t>PDP</a:t>
            </a:r>
            <a:r>
              <a:rPr lang="zh-CN" altLang="pt-BR" dirty="0"/>
              <a:t>（</a:t>
            </a:r>
            <a:r>
              <a:rPr lang="pt-BR" altLang="zh-CN" dirty="0" err="1"/>
              <a:t>McClelland</a:t>
            </a:r>
            <a:r>
              <a:rPr lang="zh-CN" altLang="pt-BR" dirty="0"/>
              <a:t>，</a:t>
            </a:r>
            <a:r>
              <a:rPr lang="pt-BR" altLang="zh-CN" dirty="0" err="1"/>
              <a:t>Rumulhart</a:t>
            </a:r>
            <a:r>
              <a:rPr lang="zh-CN" altLang="pt-BR" dirty="0"/>
              <a:t>，</a:t>
            </a:r>
            <a:r>
              <a:rPr lang="pt-BR" altLang="zh-CN" dirty="0" err="1"/>
              <a:t>Hinton</a:t>
            </a:r>
            <a:r>
              <a:rPr lang="zh-CN" altLang="pt-BR" dirty="0"/>
              <a:t>）</a:t>
            </a:r>
            <a:r>
              <a:rPr lang="pt-BR" altLang="zh-CN" dirty="0"/>
              <a:t>1980s</a:t>
            </a:r>
          </a:p>
        </p:txBody>
      </p:sp>
      <p:grpSp>
        <p:nvGrpSpPr>
          <p:cNvPr id="42" name="Group 364"/>
          <p:cNvGrpSpPr/>
          <p:nvPr/>
        </p:nvGrpSpPr>
        <p:grpSpPr>
          <a:xfrm>
            <a:off x="6384001" y="3588036"/>
            <a:ext cx="96943" cy="96943"/>
            <a:chOff x="0" y="0"/>
            <a:chExt cx="96941" cy="96941"/>
          </a:xfrm>
        </p:grpSpPr>
        <p:sp>
          <p:nvSpPr>
            <p:cNvPr id="43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5" name="Shape 411"/>
          <p:cNvSpPr/>
          <p:nvPr/>
        </p:nvSpPr>
        <p:spPr>
          <a:xfrm>
            <a:off x="6298271" y="4058935"/>
            <a:ext cx="1544120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CN" dirty="0"/>
              <a:t>Hinton</a:t>
            </a:r>
            <a:r>
              <a:rPr lang="zh-CN" altLang="en-US" dirty="0"/>
              <a:t>，深度学习，</a:t>
            </a:r>
            <a:r>
              <a:rPr lang="en-US" altLang="zh-CN" dirty="0"/>
              <a:t>2006</a:t>
            </a:r>
            <a:endParaRPr lang="zh-CN" altLang="en-US" sz="1500" dirty="0"/>
          </a:p>
          <a:p>
            <a:pPr>
              <a:defRPr sz="1000"/>
            </a:pPr>
            <a:r>
              <a:rPr lang="en-US" altLang="zh-CN" dirty="0"/>
              <a:t>2011</a:t>
            </a:r>
            <a:r>
              <a:rPr lang="zh-CN" altLang="en-US" dirty="0"/>
              <a:t>语音（微软邓力）</a:t>
            </a:r>
          </a:p>
        </p:txBody>
      </p:sp>
      <p:grpSp>
        <p:nvGrpSpPr>
          <p:cNvPr id="46" name="Group 364"/>
          <p:cNvGrpSpPr/>
          <p:nvPr/>
        </p:nvGrpSpPr>
        <p:grpSpPr>
          <a:xfrm>
            <a:off x="6201328" y="4123476"/>
            <a:ext cx="96943" cy="96943"/>
            <a:chOff x="0" y="0"/>
            <a:chExt cx="96941" cy="96941"/>
          </a:xfrm>
        </p:grpSpPr>
        <p:sp>
          <p:nvSpPr>
            <p:cNvPr id="47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" name="Shape 411"/>
          <p:cNvSpPr/>
          <p:nvPr/>
        </p:nvSpPr>
        <p:spPr>
          <a:xfrm>
            <a:off x="1667108" y="772521"/>
            <a:ext cx="1008114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>
                <a:solidFill>
                  <a:srgbClr val="53585F"/>
                </a:solidFill>
              </a:defRPr>
            </a:pPr>
            <a:r>
              <a:rPr lang="zh-TW" altLang="en-US" dirty="0"/>
              <a:t>维纳</a:t>
            </a:r>
            <a:r>
              <a:rPr lang="en-US" altLang="zh-TW" dirty="0"/>
              <a:t>Wiener</a:t>
            </a:r>
            <a:endParaRPr lang="zh-TW" altLang="en-US" sz="1500" dirty="0"/>
          </a:p>
          <a:p>
            <a:pPr>
              <a:defRPr sz="1000">
                <a:solidFill>
                  <a:srgbClr val="53585F"/>
                </a:solidFill>
              </a:defRPr>
            </a:pPr>
            <a:r>
              <a:rPr lang="zh-TW" altLang="en-US" dirty="0"/>
              <a:t>控制论，</a:t>
            </a:r>
            <a:r>
              <a:rPr lang="en-US" altLang="zh-TW" dirty="0"/>
              <a:t>1940s</a:t>
            </a:r>
            <a:endParaRPr lang="zh-TW" altLang="en-US" dirty="0"/>
          </a:p>
        </p:txBody>
      </p:sp>
      <p:grpSp>
        <p:nvGrpSpPr>
          <p:cNvPr id="50" name="Group 364"/>
          <p:cNvGrpSpPr/>
          <p:nvPr/>
        </p:nvGrpSpPr>
        <p:grpSpPr>
          <a:xfrm>
            <a:off x="2630821" y="890814"/>
            <a:ext cx="96943" cy="96943"/>
            <a:chOff x="0" y="0"/>
            <a:chExt cx="96941" cy="96941"/>
          </a:xfrm>
        </p:grpSpPr>
        <p:sp>
          <p:nvSpPr>
            <p:cNvPr id="51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" name="Shape 507"/>
          <p:cNvSpPr/>
          <p:nvPr/>
        </p:nvSpPr>
        <p:spPr>
          <a:xfrm>
            <a:off x="2684787" y="936132"/>
            <a:ext cx="682452" cy="231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353" y="21600"/>
                </a:lnTo>
                <a:lnTo>
                  <a:pt x="19353" y="0"/>
                </a:lnTo>
                <a:lnTo>
                  <a:pt x="0" y="0"/>
                </a:lnTo>
              </a:path>
            </a:pathLst>
          </a:custGeom>
          <a:ln w="38100" cap="rnd">
            <a:solidFill>
              <a:srgbClr val="1B74AD"/>
            </a:solidFill>
            <a:custDash>
              <a:ds d="100000" sp="200000"/>
            </a:custDash>
            <a:miter lim="400000"/>
          </a:ln>
        </p:spPr>
        <p:txBody>
          <a:bodyPr lIns="45719" rIns="45719"/>
          <a:lstStyle/>
          <a:p>
            <a:pPr>
              <a:defRPr sz="7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02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67" y="716728"/>
            <a:ext cx="6622270" cy="4720149"/>
          </a:xfrm>
          <a:prstGeom prst="rect">
            <a:avLst/>
          </a:prstGeom>
        </p:spPr>
      </p:pic>
      <p:sp>
        <p:nvSpPr>
          <p:cNvPr id="3" name="Shape 521"/>
          <p:cNvSpPr/>
          <p:nvPr/>
        </p:nvSpPr>
        <p:spPr>
          <a:xfrm>
            <a:off x="2240849" y="278335"/>
            <a:ext cx="4792410" cy="331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 anchor="ctr">
            <a:spAutoFit/>
          </a:bodyPr>
          <a:lstStyle>
            <a:lvl1pPr>
              <a:defRPr sz="1800" b="1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自然主义的演变：从细胞自动机到强化学习</a:t>
            </a:r>
          </a:p>
        </p:txBody>
      </p:sp>
      <p:sp>
        <p:nvSpPr>
          <p:cNvPr id="4" name="Shape 411"/>
          <p:cNvSpPr/>
          <p:nvPr/>
        </p:nvSpPr>
        <p:spPr>
          <a:xfrm>
            <a:off x="1080467" y="3365211"/>
            <a:ext cx="2122891" cy="327114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dirty="0"/>
              <a:t>蔡汀</a:t>
            </a:r>
            <a:r>
              <a:rPr lang="en-US" altLang="zh-CN" dirty="0" err="1"/>
              <a:t>Chaitin</a:t>
            </a:r>
            <a:r>
              <a:rPr lang="zh-CN" altLang="en-US" dirty="0"/>
              <a:t>（元生物学 </a:t>
            </a:r>
            <a:r>
              <a:rPr lang="en-US" altLang="zh-CN" dirty="0" err="1"/>
              <a:t>metabiology</a:t>
            </a:r>
            <a:r>
              <a:rPr lang="zh-CN" altLang="en-US" dirty="0"/>
              <a:t>）</a:t>
            </a:r>
          </a:p>
          <a:p>
            <a:pPr>
              <a:defRPr sz="1000"/>
            </a:pPr>
            <a:r>
              <a:rPr lang="en-US" altLang="zh-CN" dirty="0"/>
              <a:t>2010</a:t>
            </a:r>
          </a:p>
        </p:txBody>
      </p:sp>
      <p:grpSp>
        <p:nvGrpSpPr>
          <p:cNvPr id="5" name="Group 364"/>
          <p:cNvGrpSpPr/>
          <p:nvPr/>
        </p:nvGrpSpPr>
        <p:grpSpPr>
          <a:xfrm>
            <a:off x="3014872" y="3487648"/>
            <a:ext cx="96943" cy="96943"/>
            <a:chOff x="0" y="0"/>
            <a:chExt cx="96941" cy="96941"/>
          </a:xfrm>
        </p:grpSpPr>
        <p:sp>
          <p:nvSpPr>
            <p:cNvPr id="6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Shape 411"/>
          <p:cNvSpPr/>
          <p:nvPr/>
        </p:nvSpPr>
        <p:spPr>
          <a:xfrm>
            <a:off x="3118072" y="2422931"/>
            <a:ext cx="1365981" cy="47287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dirty="0"/>
              <a:t>霍兰德（遗传算法）</a:t>
            </a:r>
            <a:endParaRPr lang="zh-CN" altLang="en-US" sz="1500" dirty="0"/>
          </a:p>
          <a:p>
            <a:pPr>
              <a:defRPr sz="1000"/>
            </a:pPr>
            <a:r>
              <a:rPr lang="en-US" altLang="zh-CN" dirty="0"/>
              <a:t>1970s</a:t>
            </a:r>
          </a:p>
        </p:txBody>
      </p:sp>
      <p:grpSp>
        <p:nvGrpSpPr>
          <p:cNvPr id="9" name="Group 364"/>
          <p:cNvGrpSpPr/>
          <p:nvPr/>
        </p:nvGrpSpPr>
        <p:grpSpPr>
          <a:xfrm>
            <a:off x="4467846" y="2731751"/>
            <a:ext cx="96943" cy="96943"/>
            <a:chOff x="0" y="0"/>
            <a:chExt cx="96941" cy="96941"/>
          </a:xfrm>
        </p:grpSpPr>
        <p:sp>
          <p:nvSpPr>
            <p:cNvPr id="10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Shape 411"/>
          <p:cNvSpPr/>
          <p:nvPr/>
        </p:nvSpPr>
        <p:spPr>
          <a:xfrm>
            <a:off x="4351853" y="4006563"/>
            <a:ext cx="1142617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TW" dirty="0" err="1"/>
              <a:t>Koza</a:t>
            </a:r>
            <a:r>
              <a:rPr lang="zh-TW" altLang="en-US" dirty="0"/>
              <a:t>（遗传编程）</a:t>
            </a:r>
          </a:p>
          <a:p>
            <a:pPr>
              <a:defRPr sz="1000"/>
            </a:pPr>
            <a:r>
              <a:rPr lang="en-US" altLang="zh-TW" dirty="0"/>
              <a:t>1980s</a:t>
            </a:r>
          </a:p>
        </p:txBody>
      </p:sp>
      <p:grpSp>
        <p:nvGrpSpPr>
          <p:cNvPr id="13" name="Group 364"/>
          <p:cNvGrpSpPr/>
          <p:nvPr/>
        </p:nvGrpSpPr>
        <p:grpSpPr>
          <a:xfrm>
            <a:off x="4874004" y="3945915"/>
            <a:ext cx="96943" cy="96943"/>
            <a:chOff x="0" y="0"/>
            <a:chExt cx="96941" cy="96941"/>
          </a:xfrm>
        </p:grpSpPr>
        <p:sp>
          <p:nvSpPr>
            <p:cNvPr id="14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" name="Shape 411"/>
          <p:cNvSpPr/>
          <p:nvPr/>
        </p:nvSpPr>
        <p:spPr>
          <a:xfrm>
            <a:off x="2606197" y="4683053"/>
            <a:ext cx="671285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TW" altLang="en-US" dirty="0"/>
              <a:t>进化计算</a:t>
            </a:r>
          </a:p>
          <a:p>
            <a:pPr>
              <a:defRPr sz="1000"/>
            </a:pPr>
            <a:r>
              <a:rPr lang="en-US" altLang="zh-TW" dirty="0"/>
              <a:t>1990s</a:t>
            </a:r>
          </a:p>
        </p:txBody>
      </p:sp>
      <p:grpSp>
        <p:nvGrpSpPr>
          <p:cNvPr id="17" name="Group 364"/>
          <p:cNvGrpSpPr/>
          <p:nvPr/>
        </p:nvGrpSpPr>
        <p:grpSpPr>
          <a:xfrm>
            <a:off x="2556639" y="4801346"/>
            <a:ext cx="96943" cy="96943"/>
            <a:chOff x="0" y="0"/>
            <a:chExt cx="96941" cy="96941"/>
          </a:xfrm>
        </p:grpSpPr>
        <p:sp>
          <p:nvSpPr>
            <p:cNvPr id="18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" name="Shape 411"/>
          <p:cNvSpPr/>
          <p:nvPr/>
        </p:nvSpPr>
        <p:spPr>
          <a:xfrm>
            <a:off x="6338484" y="4683051"/>
            <a:ext cx="1461196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it-IT" altLang="zh-CN" dirty="0"/>
              <a:t>David Silver</a:t>
            </a:r>
            <a:r>
              <a:rPr lang="zh-CN" altLang="it-IT" dirty="0"/>
              <a:t>（</a:t>
            </a:r>
            <a:r>
              <a:rPr lang="it-IT" altLang="zh-CN" dirty="0" err="1"/>
              <a:t>AlphaGO</a:t>
            </a:r>
            <a:r>
              <a:rPr lang="zh-CN" altLang="it-IT" dirty="0"/>
              <a:t>）</a:t>
            </a:r>
            <a:endParaRPr lang="it-IT" altLang="zh-CN" sz="1500" dirty="0"/>
          </a:p>
          <a:p>
            <a:pPr>
              <a:defRPr sz="1000"/>
            </a:pPr>
            <a:r>
              <a:rPr lang="it-IT" altLang="zh-CN" dirty="0"/>
              <a:t>2016</a:t>
            </a:r>
          </a:p>
        </p:txBody>
      </p:sp>
      <p:grpSp>
        <p:nvGrpSpPr>
          <p:cNvPr id="21" name="Group 364"/>
          <p:cNvGrpSpPr/>
          <p:nvPr/>
        </p:nvGrpSpPr>
        <p:grpSpPr>
          <a:xfrm>
            <a:off x="6241541" y="4796065"/>
            <a:ext cx="96943" cy="96943"/>
            <a:chOff x="0" y="0"/>
            <a:chExt cx="96941" cy="96941"/>
          </a:xfrm>
        </p:grpSpPr>
        <p:sp>
          <p:nvSpPr>
            <p:cNvPr id="22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" name="Shape 411"/>
          <p:cNvSpPr/>
          <p:nvPr/>
        </p:nvSpPr>
        <p:spPr>
          <a:xfrm>
            <a:off x="5930597" y="3914571"/>
            <a:ext cx="1843665" cy="353518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en-US" altLang="zh-CN" dirty="0" err="1"/>
              <a:t>Barto</a:t>
            </a:r>
            <a:r>
              <a:rPr lang="en-US" altLang="zh-CN" dirty="0"/>
              <a:t> and Sutton</a:t>
            </a:r>
            <a:r>
              <a:rPr lang="zh-CN" altLang="en-US" dirty="0"/>
              <a:t>（强化学习）</a:t>
            </a:r>
            <a:endParaRPr lang="en-US" altLang="zh-CN" sz="1500" dirty="0"/>
          </a:p>
          <a:p>
            <a:pPr>
              <a:defRPr sz="1000"/>
            </a:pPr>
            <a:r>
              <a:rPr lang="en-US" altLang="zh-CN" dirty="0"/>
              <a:t>1980s</a:t>
            </a:r>
          </a:p>
        </p:txBody>
      </p:sp>
      <p:grpSp>
        <p:nvGrpSpPr>
          <p:cNvPr id="25" name="Group 364"/>
          <p:cNvGrpSpPr/>
          <p:nvPr/>
        </p:nvGrpSpPr>
        <p:grpSpPr>
          <a:xfrm>
            <a:off x="5856761" y="4042859"/>
            <a:ext cx="96943" cy="96943"/>
            <a:chOff x="0" y="0"/>
            <a:chExt cx="96941" cy="96941"/>
          </a:xfrm>
        </p:grpSpPr>
        <p:sp>
          <p:nvSpPr>
            <p:cNvPr id="26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8" name="Shape 411"/>
          <p:cNvSpPr/>
          <p:nvPr/>
        </p:nvSpPr>
        <p:spPr>
          <a:xfrm>
            <a:off x="5117195" y="2195929"/>
            <a:ext cx="1404463" cy="322969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CN" altLang="en-US" dirty="0"/>
              <a:t>伯克斯（细胞自动机）</a:t>
            </a:r>
            <a:endParaRPr lang="zh-CN" altLang="en-US" sz="1500" dirty="0"/>
          </a:p>
          <a:p>
            <a:pPr>
              <a:defRPr sz="1000"/>
            </a:pPr>
            <a:r>
              <a:rPr lang="en-US" altLang="zh-CN" dirty="0"/>
              <a:t>1960s</a:t>
            </a:r>
          </a:p>
        </p:txBody>
      </p:sp>
      <p:grpSp>
        <p:nvGrpSpPr>
          <p:cNvPr id="29" name="Group 364"/>
          <p:cNvGrpSpPr/>
          <p:nvPr/>
        </p:nvGrpSpPr>
        <p:grpSpPr>
          <a:xfrm>
            <a:off x="6104699" y="2540562"/>
            <a:ext cx="96943" cy="96943"/>
            <a:chOff x="0" y="0"/>
            <a:chExt cx="96941" cy="96941"/>
          </a:xfrm>
        </p:grpSpPr>
        <p:sp>
          <p:nvSpPr>
            <p:cNvPr id="30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" name="Shape 411"/>
          <p:cNvSpPr/>
          <p:nvPr/>
        </p:nvSpPr>
        <p:spPr>
          <a:xfrm>
            <a:off x="3150921" y="1414083"/>
            <a:ext cx="2470286" cy="370976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900"/>
            </a:pPr>
            <a:r>
              <a:rPr lang="zh-CN" altLang="en-US" sz="1000" dirty="0"/>
              <a:t>冯诺依曼（细胞自动机，计算机与大脑）</a:t>
            </a:r>
          </a:p>
          <a:p>
            <a:pPr>
              <a:defRPr sz="900"/>
            </a:pPr>
            <a:r>
              <a:rPr lang="en-US" altLang="zh-CN" sz="1000" dirty="0"/>
              <a:t>1950s</a:t>
            </a:r>
          </a:p>
        </p:txBody>
      </p:sp>
      <p:grpSp>
        <p:nvGrpSpPr>
          <p:cNvPr id="33" name="Group 364"/>
          <p:cNvGrpSpPr/>
          <p:nvPr/>
        </p:nvGrpSpPr>
        <p:grpSpPr>
          <a:xfrm>
            <a:off x="5621207" y="1526178"/>
            <a:ext cx="96945" cy="96945"/>
            <a:chOff x="-1" y="-1"/>
            <a:chExt cx="96943" cy="96943"/>
          </a:xfrm>
        </p:grpSpPr>
        <p:sp>
          <p:nvSpPr>
            <p:cNvPr id="34" name="Shape 362"/>
            <p:cNvSpPr/>
            <p:nvPr/>
          </p:nvSpPr>
          <p:spPr>
            <a:xfrm>
              <a:off x="-1" y="-1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363"/>
            <p:cNvSpPr/>
            <p:nvPr/>
          </p:nvSpPr>
          <p:spPr>
            <a:xfrm>
              <a:off x="46701" y="23106"/>
              <a:ext cx="50241" cy="4571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6" name="Shape 411"/>
          <p:cNvSpPr/>
          <p:nvPr/>
        </p:nvSpPr>
        <p:spPr>
          <a:xfrm>
            <a:off x="2038096" y="1065470"/>
            <a:ext cx="518542" cy="327113"/>
          </a:xfrm>
          <a:prstGeom prst="roundRect">
            <a:avLst>
              <a:gd name="adj" fmla="val 20448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000"/>
            </a:pPr>
            <a:r>
              <a:rPr lang="zh-TW" altLang="en-US" dirty="0"/>
              <a:t>进化论</a:t>
            </a:r>
          </a:p>
          <a:p>
            <a:pPr>
              <a:defRPr sz="1000"/>
            </a:pPr>
            <a:r>
              <a:rPr lang="en-US" altLang="zh-TW" dirty="0"/>
              <a:t>1859</a:t>
            </a:r>
          </a:p>
        </p:txBody>
      </p:sp>
      <p:grpSp>
        <p:nvGrpSpPr>
          <p:cNvPr id="37" name="Group 364"/>
          <p:cNvGrpSpPr/>
          <p:nvPr/>
        </p:nvGrpSpPr>
        <p:grpSpPr>
          <a:xfrm>
            <a:off x="2205260" y="1403429"/>
            <a:ext cx="159854" cy="126224"/>
            <a:chOff x="23106" y="-52386"/>
            <a:chExt cx="159851" cy="126221"/>
          </a:xfrm>
        </p:grpSpPr>
        <p:sp>
          <p:nvSpPr>
            <p:cNvPr id="38" name="Shape 362"/>
            <p:cNvSpPr/>
            <p:nvPr/>
          </p:nvSpPr>
          <p:spPr>
            <a:xfrm>
              <a:off x="86014" y="-52386"/>
              <a:ext cx="96943" cy="9694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 363"/>
            <p:cNvSpPr/>
            <p:nvPr/>
          </p:nvSpPr>
          <p:spPr>
            <a:xfrm>
              <a:off x="23106" y="23106"/>
              <a:ext cx="50729" cy="507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8076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28FE1E8-6252-4ED2-AE8A-06D763564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89622"/>
              </p:ext>
            </p:extLst>
          </p:nvPr>
        </p:nvGraphicFramePr>
        <p:xfrm>
          <a:off x="828989" y="1100294"/>
          <a:ext cx="7179547" cy="3879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03">
                  <a:extLst>
                    <a:ext uri="{9D8B030D-6E8A-4147-A177-3AD203B41FA5}">
                      <a16:colId xmlns:a16="http://schemas.microsoft.com/office/drawing/2014/main" val="3819465365"/>
                    </a:ext>
                  </a:extLst>
                </a:gridCol>
                <a:gridCol w="2246114">
                  <a:extLst>
                    <a:ext uri="{9D8B030D-6E8A-4147-A177-3AD203B41FA5}">
                      <a16:colId xmlns:a16="http://schemas.microsoft.com/office/drawing/2014/main" val="3887635033"/>
                    </a:ext>
                  </a:extLst>
                </a:gridCol>
                <a:gridCol w="2655330">
                  <a:extLst>
                    <a:ext uri="{9D8B030D-6E8A-4147-A177-3AD203B41FA5}">
                      <a16:colId xmlns:a16="http://schemas.microsoft.com/office/drawing/2014/main" val="986159308"/>
                    </a:ext>
                  </a:extLst>
                </a:gridCol>
              </a:tblGrid>
              <a:tr h="3613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 Science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Artificial Intelligence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48926915"/>
                  </a:ext>
                </a:extLst>
              </a:tr>
              <a:tr h="25548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Super-generality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09443"/>
                  </a:ext>
                </a:extLst>
              </a:tr>
              <a:tr h="69741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Equations as Laws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Models of Computation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Turing Machine,</a:t>
                      </a:r>
                      <a:r>
                        <a:rPr lang="zh-CN" alt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altLang="zh-CN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</a:t>
                      </a:r>
                      <a:r>
                        <a:rPr lang="zh-CN" alt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Model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Computability Theory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Turing Test</a:t>
                      </a:r>
                    </a:p>
                    <a:p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Intelligence as Computation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8414912"/>
                  </a:ext>
                </a:extLst>
              </a:tr>
              <a:tr h="25548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Generality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70546"/>
                  </a:ext>
                </a:extLst>
              </a:tr>
              <a:tr h="72503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F=ma, F=GM</a:t>
                      </a:r>
                      <a:r>
                        <a:rPr kumimoji="1" lang="en-US" altLang="zh-CN" sz="1200" baseline="-250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1</a:t>
                      </a: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M</a:t>
                      </a:r>
                      <a:r>
                        <a:rPr kumimoji="1" lang="en-US" altLang="zh-CN" sz="1200" baseline="-250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2</a:t>
                      </a: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/r</a:t>
                      </a:r>
                      <a:r>
                        <a:rPr kumimoji="1" lang="en-US" altLang="zh-CN" sz="1200" baseline="300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2</a:t>
                      </a:r>
                      <a:endParaRPr kumimoji="1" lang="zh-CN" altLang="en-US" sz="1200" baseline="30000" dirty="0">
                        <a:solidFill>
                          <a:schemeClr val="tx1"/>
                        </a:solidFill>
                        <a:latin typeface="Arial" pitchFamily="34" charset="0"/>
                        <a:ea typeface="Adobe 宋体 Std L"/>
                        <a:cs typeface="Arial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- </a:t>
                      </a:r>
                      <a:r>
                        <a:rPr kumimoji="1" lang="en-US" altLang="zh-CN" sz="11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laws that hold always</a:t>
                      </a:r>
                      <a:endParaRPr kumimoji="1" lang="zh-CN" altLang="en-US" sz="1100" dirty="0">
                        <a:solidFill>
                          <a:schemeClr val="tx1"/>
                        </a:solidFill>
                        <a:latin typeface="Arial" pitchFamily="34" charset="0"/>
                        <a:ea typeface="Adobe 宋体 Std L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Complexity Theory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5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- NP-Completeness</a:t>
                      </a:r>
                      <a:endParaRPr kumimoji="1" lang="zh-CN" altLang="en-US" sz="1050" dirty="0">
                        <a:solidFill>
                          <a:schemeClr val="tx1"/>
                        </a:solidFill>
                        <a:latin typeface="Arial" pitchFamily="34" charset="0"/>
                        <a:ea typeface="Adobe 宋体 Std L"/>
                        <a:cs typeface="Arial" pitchFamily="34" charset="0"/>
                      </a:endParaRPr>
                    </a:p>
                    <a:p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Weak-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AI,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Strong-AI, </a:t>
                      </a:r>
                    </a:p>
                    <a:p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Super-intelligence, </a:t>
                      </a:r>
                    </a:p>
                    <a:p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Hyper-intelligence (Quantum computation)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70501696"/>
                  </a:ext>
                </a:extLst>
              </a:tr>
              <a:tr h="255488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1" dirty="0"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Mathematical Consequences</a:t>
                      </a:r>
                      <a:endParaRPr kumimoji="1" lang="zh-CN" altLang="en-US" sz="1400" b="1" dirty="0">
                        <a:latin typeface="Arial" pitchFamily="34" charset="0"/>
                        <a:ea typeface="Adobe 宋体 Std L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95135"/>
                  </a:ext>
                </a:extLst>
              </a:tr>
              <a:tr h="1117391">
                <a:tc>
                  <a:txBody>
                    <a:bodyPr/>
                    <a:lstStyle/>
                    <a:p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Planets have elliptical</a:t>
                      </a:r>
                    </a:p>
                    <a:p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orbits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There exist natural NP-</a:t>
                      </a:r>
                    </a:p>
                    <a:p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complete (hardest</a:t>
                      </a:r>
                    </a:p>
                    <a:p>
                      <a:r>
                        <a:rPr kumimoji="1" lang="en-US" altLang="zh-CN" sz="1200" dirty="0">
                          <a:solidFill>
                            <a:schemeClr val="tx1"/>
                          </a:solidFill>
                          <a:latin typeface="Arial" pitchFamily="34" charset="0"/>
                          <a:ea typeface="Adobe 宋体 Std L"/>
                          <a:cs typeface="Arial" pitchFamily="34" charset="0"/>
                        </a:rPr>
                        <a:t> search) problems.</a:t>
                      </a:r>
                      <a:endParaRPr kumimoji="1" lang="zh-CN" altLang="en-US" sz="1200" dirty="0">
                        <a:solidFill>
                          <a:schemeClr val="tx1"/>
                        </a:solidFill>
                        <a:latin typeface="Arial" pitchFamily="34" charset="0"/>
                        <a:ea typeface="Adobe 宋体 Std L"/>
                        <a:cs typeface="Arial" pitchFamily="34" charset="0"/>
                      </a:endParaRPr>
                    </a:p>
                    <a:p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networks can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approximate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  <a:r>
                        <a:rPr lang="zh-CN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earning is NPC</a:t>
                      </a:r>
                    </a:p>
                    <a:p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 learning in BSS = Linear Programming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2765504"/>
                  </a:ext>
                </a:extLst>
              </a:tr>
            </a:tbl>
          </a:graphicData>
        </a:graphic>
      </p:graphicFrame>
      <p:sp>
        <p:nvSpPr>
          <p:cNvPr id="3" name="Shape 655">
            <a:extLst>
              <a:ext uri="{FF2B5EF4-FFF2-40B4-BE49-F238E27FC236}">
                <a16:creationId xmlns:a16="http://schemas.microsoft.com/office/drawing/2014/main" id="{10C26C11-FE26-4C26-978F-9BF63F2B2046}"/>
              </a:ext>
            </a:extLst>
          </p:cNvPr>
          <p:cNvSpPr/>
          <p:nvPr/>
        </p:nvSpPr>
        <p:spPr>
          <a:xfrm>
            <a:off x="225594" y="283326"/>
            <a:ext cx="429559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>
                <a:solidFill>
                  <a:schemeClr val="bg1"/>
                </a:solidFill>
              </a:rPr>
              <a:t>计算</a:t>
            </a:r>
            <a:r>
              <a:rPr lang="zh-CN" altLang="en-US" dirty="0">
                <a:solidFill>
                  <a:schemeClr val="bg1"/>
                </a:solidFill>
              </a:rPr>
              <a:t>的研究范式（</a:t>
            </a:r>
            <a:r>
              <a:rPr lang="en-US" altLang="zh-CN" dirty="0">
                <a:solidFill>
                  <a:schemeClr val="bg1"/>
                </a:solidFill>
              </a:rPr>
              <a:t>Leslie Valiant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225594" y="433139"/>
            <a:ext cx="51964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>
                <a:solidFill>
                  <a:schemeClr val="bg1"/>
                </a:solidFill>
              </a:rPr>
              <a:t>什么是超计算（Hyper-computation</a:t>
            </a:r>
            <a:r>
              <a:rPr dirty="0">
                <a:solidFill>
                  <a:schemeClr val="bg1"/>
                </a:solidFill>
              </a:rPr>
              <a:t>）？</a:t>
            </a:r>
          </a:p>
        </p:txBody>
      </p:sp>
      <p:sp>
        <p:nvSpPr>
          <p:cNvPr id="656" name="Shape 656"/>
          <p:cNvSpPr>
            <a:spLocks noGrp="1"/>
          </p:cNvSpPr>
          <p:nvPr>
            <p:ph type="sldNum" sz="quarter" idx="2"/>
          </p:nvPr>
        </p:nvSpPr>
        <p:spPr>
          <a:xfrm>
            <a:off x="4445453" y="4769564"/>
            <a:ext cx="25309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284480" y="861310"/>
            <a:ext cx="6322272" cy="4260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 err="1">
                <a:solidFill>
                  <a:schemeClr val="bg1"/>
                </a:solidFill>
              </a:rPr>
              <a:t>有什么东西可以超越图灵机吗</a:t>
            </a:r>
            <a:r>
              <a:rPr sz="1400" dirty="0">
                <a:solidFill>
                  <a:schemeClr val="bg1"/>
                </a:solidFill>
              </a:rPr>
              <a:t>？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4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量子计算，多依奇（David</a:t>
            </a:r>
            <a:r>
              <a:rPr sz="14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 Deutsch），1985</a:t>
            </a:r>
          </a:p>
          <a:p>
            <a:pPr algn="just">
              <a:lnSpc>
                <a:spcPct val="150000"/>
              </a:lnSpc>
              <a:defRPr sz="1400" spc="75"/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pc="0" dirty="0">
                <a:solidFill>
                  <a:schemeClr val="bg1"/>
                </a:solidFill>
              </a:rPr>
              <a:t> Church–Turing–Deutsch principle</a:t>
            </a: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量子计算</a:t>
            </a:r>
            <a:endParaRPr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彼得</a:t>
            </a:r>
            <a:r>
              <a:rPr sz="1200"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·</a:t>
            </a:r>
            <a:r>
              <a:rPr sz="12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肖（</a:t>
            </a:r>
            <a:r>
              <a:rPr sz="1200"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Peter</a:t>
            </a:r>
            <a:r>
              <a:rPr sz="12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Shor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）</a:t>
            </a:r>
            <a:r>
              <a:rPr sz="12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1994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年给出了素数分解的量子算法。素数分解是个很独特的问题。还不知道是不是</a:t>
            </a:r>
            <a:r>
              <a:rPr sz="12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完全的。</a:t>
            </a:r>
            <a:endParaRPr sz="1200" spc="64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/>
            </a:pPr>
            <a:r>
              <a:rPr dirty="0">
                <a:solidFill>
                  <a:schemeClr val="bg1"/>
                </a:solidFill>
              </a:rPr>
              <a:t>	2001年IBM在一台用核磁共振技术实现的7个qubit的量子计算机上把15分解为3×5。 </a:t>
            </a: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 err="1">
                <a:solidFill>
                  <a:schemeClr val="bg1"/>
                </a:solidFill>
              </a:rPr>
              <a:t>超计算</a:t>
            </a:r>
            <a:endParaRPr sz="1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dirty="0">
                <a:solidFill>
                  <a:schemeClr val="bg1"/>
                </a:solidFill>
              </a:rPr>
              <a:t>1）可计算上超越丘奇-图灵论题，or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2）复杂性上超相似性原则。</a:t>
            </a:r>
            <a:endParaRPr lang="en-US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>
                <a:solidFill>
                  <a:schemeClr val="bg1"/>
                </a:solidFill>
              </a:rPr>
              <a:t>● 所谓“量子霸权”（</a:t>
            </a:r>
            <a:r>
              <a:rPr lang="en-US" altLang="zh-CN" dirty="0">
                <a:solidFill>
                  <a:schemeClr val="bg1"/>
                </a:solidFill>
              </a:rPr>
              <a:t>Quantum Supremacy</a:t>
            </a:r>
            <a:r>
              <a:rPr lang="zh-CN" altLang="en-US" dirty="0">
                <a:solidFill>
                  <a:schemeClr val="bg1"/>
                </a:solidFill>
              </a:rPr>
              <a:t>）或者“量子优越性”（</a:t>
            </a:r>
            <a:r>
              <a:rPr lang="en-US" altLang="zh-CN" dirty="0">
                <a:solidFill>
                  <a:schemeClr val="bg1"/>
                </a:solidFill>
              </a:rPr>
              <a:t>Quantum Advantage</a:t>
            </a:r>
            <a:r>
              <a:rPr lang="zh-CN" altLang="en-US" dirty="0">
                <a:solidFill>
                  <a:schemeClr val="bg1"/>
                </a:solidFill>
              </a:rPr>
              <a:t>）就是</a:t>
            </a:r>
            <a:r>
              <a:rPr lang="zh-CN" altLang="en-US" sz="1200" dirty="0">
                <a:solidFill>
                  <a:schemeClr val="bg1"/>
                </a:solidFill>
              </a:rPr>
              <a:t>超计算（</a:t>
            </a:r>
            <a:r>
              <a:rPr lang="en-US" altLang="zh-CN" sz="1200" dirty="0">
                <a:solidFill>
                  <a:schemeClr val="bg1"/>
                </a:solidFill>
              </a:rPr>
              <a:t>hyper-computation</a:t>
            </a:r>
            <a:r>
              <a:rPr lang="zh-CN" altLang="en-US" sz="1200" dirty="0">
                <a:solidFill>
                  <a:schemeClr val="bg1"/>
                </a:solidFill>
              </a:rPr>
              <a:t>）的一种。“量子霸权”比的是多项式和超多项式，不是国与国，或者公司与公司。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658" name="image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52" y="589899"/>
            <a:ext cx="2471809" cy="19818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422274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256367" y="283670"/>
            <a:ext cx="248721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计算</a:t>
            </a:r>
            <a:r>
              <a:rPr dirty="0" err="1">
                <a:solidFill>
                  <a:schemeClr val="bg1"/>
                </a:solidFill>
              </a:rPr>
              <a:t>作为文明的度量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4482691" y="4769564"/>
            <a:ext cx="17861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7C852C-0535-44A9-B14F-A26E4DD9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6" y="964117"/>
            <a:ext cx="2623993" cy="37109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04A9E8-1EE6-4349-BB0F-49B1177C1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48" y="964117"/>
            <a:ext cx="2681503" cy="37294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46CC00-6986-4F1C-8E6A-54E0F3955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21" y="964117"/>
            <a:ext cx="2681503" cy="37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3528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256367" y="283670"/>
            <a:ext cx="248721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计算</a:t>
            </a:r>
            <a:r>
              <a:rPr dirty="0" err="1">
                <a:solidFill>
                  <a:schemeClr val="bg1"/>
                </a:solidFill>
              </a:rPr>
              <a:t>作为文明的度量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4482691" y="4769564"/>
            <a:ext cx="17861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16" name="Picture 4" descr="Khwarizmi Amirkabir University of Technology.png">
            <a:extLst>
              <a:ext uri="{FF2B5EF4-FFF2-40B4-BE49-F238E27FC236}">
                <a16:creationId xmlns:a16="http://schemas.microsoft.com/office/drawing/2014/main" id="{281C53CA-992B-4A41-9CA5-E09CF54E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18" y="283670"/>
            <a:ext cx="2395867" cy="46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657">
            <a:extLst>
              <a:ext uri="{FF2B5EF4-FFF2-40B4-BE49-F238E27FC236}">
                <a16:creationId xmlns:a16="http://schemas.microsoft.com/office/drawing/2014/main" id="{A1A82943-8FCA-4DD0-8A0A-7670765A263B}"/>
              </a:ext>
            </a:extLst>
          </p:cNvPr>
          <p:cNvSpPr/>
          <p:nvPr/>
        </p:nvSpPr>
        <p:spPr>
          <a:xfrm>
            <a:off x="284480" y="861310"/>
            <a:ext cx="6217219" cy="3164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●</a:t>
            </a:r>
            <a:r>
              <a:rPr lang="en-US" altLang="zh-CN" dirty="0">
                <a:solidFill>
                  <a:schemeClr val="bg1"/>
                </a:solidFill>
              </a:rPr>
              <a:t> Muhammad ibn Musa al-Khwarizmi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400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生于花剌子模的花剌子米 （</a:t>
            </a:r>
            <a:r>
              <a:rPr lang="en-US" altLang="zh-CN" dirty="0">
                <a:solidFill>
                  <a:schemeClr val="bg1"/>
                </a:solidFill>
              </a:rPr>
              <a:t>c783-c</a:t>
            </a:r>
            <a:r>
              <a:rPr lang="en-US" altLang="zh-CN" sz="1200" dirty="0">
                <a:solidFill>
                  <a:schemeClr val="bg1"/>
                </a:solidFill>
                <a:latin typeface="Microsoft YaHei"/>
                <a:ea typeface="Microsoft YaHei"/>
                <a:sym typeface="Microsoft YaHei"/>
              </a:rPr>
              <a:t>850)</a:t>
            </a:r>
            <a:endParaRPr sz="1400" dirty="0">
              <a:solidFill>
                <a:schemeClr val="bg1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algn="just">
              <a:lnSpc>
                <a:spcPct val="150000"/>
              </a:lnSpc>
              <a:defRPr sz="1400" spc="75"/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拉丁名字</a:t>
            </a:r>
            <a:r>
              <a:rPr lang="en-US" altLang="zh-CN" dirty="0">
                <a:solidFill>
                  <a:schemeClr val="bg1"/>
                </a:solidFill>
              </a:rPr>
              <a:t>Algorism</a:t>
            </a:r>
            <a:r>
              <a:rPr lang="zh-CN" altLang="en-US" dirty="0">
                <a:solidFill>
                  <a:schemeClr val="bg1"/>
                </a:solidFill>
              </a:rPr>
              <a:t>，演变成</a:t>
            </a:r>
            <a:r>
              <a:rPr lang="en-US" altLang="zh-CN" dirty="0">
                <a:solidFill>
                  <a:schemeClr val="bg1"/>
                </a:solidFill>
              </a:rPr>
              <a:t>Algorithm</a:t>
            </a:r>
            <a:endParaRPr spc="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lang="zh-CN" altLang="en-US" dirty="0">
                <a:solidFill>
                  <a:schemeClr val="bg1"/>
                </a:solidFill>
              </a:rPr>
              <a:t>两本最重要的著作</a:t>
            </a:r>
            <a:endParaRPr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100" i="1" dirty="0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	Al-</a:t>
            </a:r>
            <a:r>
              <a:rPr lang="en-US" altLang="zh-CN" sz="1100" i="1" dirty="0" err="1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kitāb</a:t>
            </a:r>
            <a:r>
              <a:rPr lang="en-US" altLang="zh-CN" sz="1100" i="1" dirty="0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 </a:t>
            </a:r>
            <a:r>
              <a:rPr lang="en-US" altLang="zh-CN" sz="1100" i="1" dirty="0">
                <a:solidFill>
                  <a:schemeClr val="bg1"/>
                </a:solidFill>
                <a:sym typeface="Microsoft YaHei"/>
              </a:rPr>
              <a:t>al-</a:t>
            </a:r>
            <a:r>
              <a:rPr lang="en-US" altLang="zh-CN" sz="1100" i="1" dirty="0" err="1">
                <a:solidFill>
                  <a:schemeClr val="bg1"/>
                </a:solidFill>
                <a:sym typeface="Microsoft YaHei"/>
              </a:rPr>
              <a:t>ḥisāb</a:t>
            </a:r>
            <a:r>
              <a:rPr lang="en-US" altLang="zh-CN" sz="1100" i="1" dirty="0">
                <a:solidFill>
                  <a:schemeClr val="bg1"/>
                </a:solidFill>
                <a:sym typeface="Microsoft YaHei"/>
              </a:rPr>
              <a:t> </a:t>
            </a:r>
            <a:r>
              <a:rPr lang="en-US" altLang="zh-CN" sz="1100" i="1" dirty="0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al-</a:t>
            </a:r>
            <a:r>
              <a:rPr lang="en-US" altLang="zh-CN" sz="1100" i="1" dirty="0" err="1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ğabr</a:t>
            </a:r>
            <a:r>
              <a:rPr lang="en-US" altLang="zh-CN" sz="1100" i="1" dirty="0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 </a:t>
            </a:r>
            <a:r>
              <a:rPr lang="en-US" altLang="zh-CN" sz="1100" i="1" dirty="0" err="1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wa</a:t>
            </a:r>
            <a:r>
              <a:rPr lang="en-US" altLang="zh-CN" sz="1100" i="1" dirty="0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-al-</a:t>
            </a:r>
            <a:r>
              <a:rPr lang="en-US" altLang="zh-CN" sz="1100" i="1" dirty="0" err="1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muqābala</a:t>
            </a:r>
            <a:r>
              <a:rPr lang="en-US" altLang="zh-CN" sz="1100" i="1" dirty="0">
                <a:solidFill>
                  <a:schemeClr val="bg1"/>
                </a:solidFill>
                <a:highlight>
                  <a:srgbClr val="000080"/>
                </a:highlight>
                <a:sym typeface="Microsoft YaHei"/>
              </a:rPr>
              <a:t> </a:t>
            </a:r>
            <a:r>
              <a:rPr sz="1050" dirty="0">
                <a:solidFill>
                  <a:schemeClr val="bg1"/>
                </a:solidFill>
              </a:rPr>
              <a:t>	</a:t>
            </a:r>
            <a:endParaRPr lang="en-US" altLang="zh-CN" sz="1050" dirty="0">
              <a:solidFill>
                <a:schemeClr val="bg1"/>
              </a:solidFill>
              <a:sym typeface="Microsoft YaHei"/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050" i="1" dirty="0">
                <a:highlight>
                  <a:srgbClr val="C0C0C0"/>
                </a:highlight>
                <a:sym typeface="Microsoft YaHei"/>
              </a:rPr>
              <a:t>	The Book on Calculation by Completion and Balancing</a:t>
            </a:r>
          </a:p>
          <a:p>
            <a:pPr lvl="2"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400" i="1" dirty="0">
                <a:highlight>
                  <a:srgbClr val="C0C0C0"/>
                </a:highlight>
                <a:sym typeface="Microsoft YaHei"/>
              </a:rPr>
              <a:t>al-</a:t>
            </a:r>
            <a:r>
              <a:rPr lang="en-US" altLang="zh-CN" sz="1400" i="1" dirty="0" err="1">
                <a:highlight>
                  <a:srgbClr val="C0C0C0"/>
                </a:highlight>
                <a:sym typeface="Microsoft YaHei"/>
              </a:rPr>
              <a:t>ğabr</a:t>
            </a:r>
            <a:r>
              <a:rPr lang="en-US" altLang="zh-CN" sz="1400" i="1" dirty="0">
                <a:highlight>
                  <a:srgbClr val="C0C0C0"/>
                </a:highlight>
                <a:sym typeface="Microsoft YaHei"/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变成</a:t>
            </a:r>
            <a:r>
              <a:rPr lang="en-US" altLang="zh-CN" dirty="0">
                <a:solidFill>
                  <a:schemeClr val="bg1"/>
                </a:solidFill>
              </a:rPr>
              <a:t>Algebra</a:t>
            </a:r>
            <a:endParaRPr sz="12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endParaRPr lang="en-US" altLang="zh-CN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i="1" dirty="0">
                <a:solidFill>
                  <a:schemeClr val="bg1"/>
                </a:solidFill>
              </a:rPr>
              <a:t>Al-</a:t>
            </a:r>
            <a:r>
              <a:rPr lang="en-US" altLang="zh-CN" sz="1200" i="1" dirty="0" err="1">
                <a:solidFill>
                  <a:schemeClr val="bg1"/>
                </a:solidFill>
                <a:sym typeface="Microsoft YaHei"/>
              </a:rPr>
              <a:t>kitāb</a:t>
            </a:r>
            <a:r>
              <a:rPr lang="en-US" altLang="zh-CN" sz="1200" i="1" dirty="0">
                <a:solidFill>
                  <a:schemeClr val="bg1"/>
                </a:solidFill>
                <a:sym typeface="Microsoft YaHei"/>
              </a:rPr>
              <a:t> al-</a:t>
            </a:r>
            <a:r>
              <a:rPr lang="en-US" altLang="zh-CN" sz="1200" i="1" dirty="0" err="1">
                <a:solidFill>
                  <a:schemeClr val="bg1"/>
                </a:solidFill>
                <a:sym typeface="Microsoft YaHei"/>
              </a:rPr>
              <a:t>ḥisāb</a:t>
            </a:r>
            <a:r>
              <a:rPr lang="en-US" altLang="zh-CN" sz="1200" i="1" dirty="0">
                <a:solidFill>
                  <a:schemeClr val="bg1"/>
                </a:solidFill>
                <a:sym typeface="Microsoft YaHei"/>
              </a:rPr>
              <a:t> al-</a:t>
            </a:r>
            <a:r>
              <a:rPr lang="en-US" altLang="zh-CN" sz="1200" i="1" dirty="0" err="1">
                <a:solidFill>
                  <a:schemeClr val="bg1"/>
                </a:solidFill>
                <a:sym typeface="Microsoft YaHei"/>
              </a:rPr>
              <a:t>hindī</a:t>
            </a:r>
            <a:r>
              <a:rPr lang="en-US" altLang="zh-CN" sz="1200" i="1" dirty="0">
                <a:solidFill>
                  <a:schemeClr val="bg1"/>
                </a:solidFill>
                <a:sym typeface="Microsoft YaHei"/>
              </a:rPr>
              <a:t> 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i="1" dirty="0">
                <a:solidFill>
                  <a:schemeClr val="bg1"/>
                </a:solidFill>
                <a:sym typeface="Microsoft YaHei"/>
              </a:rPr>
              <a:t>	The Book of Indian computation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i="1" dirty="0">
                <a:solidFill>
                  <a:schemeClr val="bg1"/>
                </a:solidFill>
                <a:sym typeface="Microsoft YaHei"/>
              </a:rPr>
              <a:t>	</a:t>
            </a:r>
            <a:r>
              <a:rPr lang="zh-CN" altLang="en-US" sz="1200" dirty="0">
                <a:solidFill>
                  <a:schemeClr val="bg1"/>
                </a:solidFill>
                <a:sym typeface="Microsoft YaHei"/>
              </a:rPr>
              <a:t>阿拉伯数字其实是印度数字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upload.wikimedia.org/wikipedia/commons/thumb/2/23/Image-Al-Kit%C4%81b_al-mu%E1%B8%ABta%E1%B9%A3ar_f%C4%AB_%E1%B8%A5is%C4%81b_al-%C4%9Fabr_wa-l-muq%C4%81bala.jpg/220px-Image-Al-Kit%C4%81b_al-mu%E1%B8%ABta%E1%B9%A3ar_f%C4%AB_%E1%B8%A5is%C4%81b_al-%C4%9Fabr_wa-l-muq%C4%81bala.jpg">
            <a:extLst>
              <a:ext uri="{FF2B5EF4-FFF2-40B4-BE49-F238E27FC236}">
                <a16:creationId xmlns:a16="http://schemas.microsoft.com/office/drawing/2014/main" id="{E83E53DE-5515-42A2-A269-E7B641316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212" y="2571750"/>
            <a:ext cx="1508103" cy="23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089283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1B99B48D-416B-674C-9C44-956B0886BE39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639321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8">
            <a:extLst>
              <a:ext uri="{FF2B5EF4-FFF2-40B4-BE49-F238E27FC236}">
                <a16:creationId xmlns:a16="http://schemas.microsoft.com/office/drawing/2014/main" id="{04209F3A-A88A-8F45-86F2-8D5B85AA8DBC}"/>
              </a:ext>
            </a:extLst>
          </p:cNvPr>
          <p:cNvSpPr txBox="1"/>
          <p:nvPr/>
        </p:nvSpPr>
        <p:spPr>
          <a:xfrm>
            <a:off x="1893382" y="1854714"/>
            <a:ext cx="4063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SUPER COMPUTER 500 STAT</a:t>
            </a:r>
            <a:endParaRPr kumimoji="1" lang="zh-CN" altLang="en-US" sz="1200" b="1" dirty="0">
              <a:solidFill>
                <a:schemeClr val="bg1">
                  <a:lumMod val="8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C2FFF5-03A5-4CD7-A7B2-0F4CE7EB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33" y="2169691"/>
            <a:ext cx="2319507" cy="2533772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5A8D23F-C176-4C11-B8CD-81C2B3511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53585"/>
              </p:ext>
            </p:extLst>
          </p:nvPr>
        </p:nvGraphicFramePr>
        <p:xfrm>
          <a:off x="745814" y="1214265"/>
          <a:ext cx="8032426" cy="618642"/>
        </p:xfrm>
        <a:graphic>
          <a:graphicData uri="http://schemas.openxmlformats.org/drawingml/2006/table">
            <a:tbl>
              <a:tblPr/>
              <a:tblGrid>
                <a:gridCol w="286546">
                  <a:extLst>
                    <a:ext uri="{9D8B030D-6E8A-4147-A177-3AD203B41FA5}">
                      <a16:colId xmlns:a16="http://schemas.microsoft.com/office/drawing/2014/main" val="1999647545"/>
                    </a:ext>
                  </a:extLst>
                </a:gridCol>
                <a:gridCol w="2990374">
                  <a:extLst>
                    <a:ext uri="{9D8B030D-6E8A-4147-A177-3AD203B41FA5}">
                      <a16:colId xmlns:a16="http://schemas.microsoft.com/office/drawing/2014/main" val="139649724"/>
                    </a:ext>
                  </a:extLst>
                </a:gridCol>
                <a:gridCol w="1542536">
                  <a:extLst>
                    <a:ext uri="{9D8B030D-6E8A-4147-A177-3AD203B41FA5}">
                      <a16:colId xmlns:a16="http://schemas.microsoft.com/office/drawing/2014/main" val="394703934"/>
                    </a:ext>
                  </a:extLst>
                </a:gridCol>
                <a:gridCol w="1606485">
                  <a:extLst>
                    <a:ext uri="{9D8B030D-6E8A-4147-A177-3AD203B41FA5}">
                      <a16:colId xmlns:a16="http://schemas.microsoft.com/office/drawing/2014/main" val="2975628627"/>
                    </a:ext>
                  </a:extLst>
                </a:gridCol>
                <a:gridCol w="1606485">
                  <a:extLst>
                    <a:ext uri="{9D8B030D-6E8A-4147-A177-3AD203B41FA5}">
                      <a16:colId xmlns:a16="http://schemas.microsoft.com/office/drawing/2014/main" val="2354038527"/>
                    </a:ext>
                  </a:extLst>
                </a:gridCol>
              </a:tblGrid>
              <a:tr h="146809">
                <a:tc>
                  <a:txBody>
                    <a:bodyPr/>
                    <a:lstStyle/>
                    <a:p>
                      <a:pPr algn="l" fontAlgn="t"/>
                      <a:endParaRPr lang="en-US" altLang="zh-CN" sz="105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solidFill>
                            <a:srgbClr val="D9D9D9"/>
                          </a:solidFill>
                          <a:effectLst/>
                        </a:rPr>
                        <a:t>LOCATION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solidFill>
                            <a:srgbClr val="D9D9D9"/>
                          </a:solidFill>
                          <a:effectLst/>
                        </a:rPr>
                        <a:t>NAME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50" dirty="0">
                          <a:solidFill>
                            <a:srgbClr val="D9D9D9"/>
                          </a:solidFill>
                          <a:effectLst/>
                        </a:rPr>
                        <a:t>CORES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50" dirty="0">
                          <a:solidFill>
                            <a:srgbClr val="D9D9D9"/>
                          </a:solidFill>
                          <a:effectLst/>
                        </a:rPr>
                        <a:t>RMAX(Peta FLOP/S)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394271"/>
                  </a:ext>
                </a:extLst>
              </a:tr>
              <a:tr h="146809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50">
                          <a:solidFill>
                            <a:srgbClr val="D9D9D9"/>
                          </a:solidFill>
                          <a:effectLst/>
                        </a:rPr>
                        <a:t>1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 dirty="0">
                          <a:solidFill>
                            <a:srgbClr val="D9D9D9"/>
                          </a:solidFill>
                          <a:effectLst/>
                        </a:rPr>
                        <a:t>Oak Ridge National Laboratory</a:t>
                      </a:r>
                      <a:r>
                        <a:rPr lang="zh-CN" altLang="en-US" sz="1050" u="none" strike="noStrike" dirty="0">
                          <a:solidFill>
                            <a:srgbClr val="D9D9D9"/>
                          </a:solidFill>
                          <a:effectLst/>
                        </a:rPr>
                        <a:t>，</a:t>
                      </a:r>
                      <a:r>
                        <a:rPr lang="en-US" sz="1050" u="none" strike="noStrike" dirty="0">
                          <a:solidFill>
                            <a:srgbClr val="D9D9D9"/>
                          </a:solidFill>
                          <a:effectLst/>
                        </a:rPr>
                        <a:t>United States</a:t>
                      </a:r>
                      <a:endParaRPr lang="en-US" sz="105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50" b="1" u="none" strike="noStrike" dirty="0">
                          <a:solidFill>
                            <a:srgbClr val="D9D9D9"/>
                          </a:solidFill>
                          <a:effectLst/>
                        </a:rPr>
                        <a:t>Summit</a:t>
                      </a:r>
                      <a:r>
                        <a:rPr lang="en-US" sz="1050" u="none" strike="noStrike" dirty="0">
                          <a:solidFill>
                            <a:srgbClr val="D9D9D9"/>
                          </a:solidFill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50" dirty="0">
                          <a:solidFill>
                            <a:srgbClr val="D9D9D9"/>
                          </a:solidFill>
                          <a:effectLst/>
                        </a:rPr>
                        <a:t>2,282,544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50" dirty="0">
                          <a:solidFill>
                            <a:srgbClr val="D9D9D9"/>
                          </a:solidFill>
                          <a:effectLst/>
                        </a:rPr>
                        <a:t>122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613775"/>
                  </a:ext>
                </a:extLst>
              </a:tr>
              <a:tr h="2229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50" dirty="0">
                          <a:solidFill>
                            <a:srgbClr val="D9D9D9"/>
                          </a:solidFill>
                          <a:effectLst/>
                        </a:rPr>
                        <a:t>2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 dirty="0">
                          <a:solidFill>
                            <a:srgbClr val="D9D9D9"/>
                          </a:solidFill>
                          <a:effectLst/>
                        </a:rPr>
                        <a:t>National Supercomputing Center in Wuxi, </a:t>
                      </a:r>
                      <a:r>
                        <a:rPr lang="en-US" sz="1050" dirty="0">
                          <a:solidFill>
                            <a:srgbClr val="D9D9D9"/>
                          </a:solidFill>
                          <a:effectLst/>
                        </a:rPr>
                        <a:t>China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dirty="0">
                          <a:solidFill>
                            <a:srgbClr val="D9D9D9"/>
                          </a:solidFill>
                          <a:effectLst/>
                        </a:rPr>
                        <a:t>Sunway </a:t>
                      </a:r>
                      <a:r>
                        <a:rPr lang="en-US" sz="1050" b="1" u="none" strike="noStrike" dirty="0" err="1">
                          <a:solidFill>
                            <a:srgbClr val="D9D9D9"/>
                          </a:solidFill>
                          <a:effectLst/>
                        </a:rPr>
                        <a:t>TaihuLight</a:t>
                      </a:r>
                      <a:r>
                        <a:rPr lang="en-US" sz="1050" u="none" strike="noStrike" dirty="0">
                          <a:solidFill>
                            <a:srgbClr val="D9D9D9"/>
                          </a:solidFill>
                          <a:effectLst/>
                        </a:rPr>
                        <a:t> </a:t>
                      </a:r>
                      <a:endParaRPr lang="en-US" sz="105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50" dirty="0">
                          <a:solidFill>
                            <a:srgbClr val="D9D9D9"/>
                          </a:solidFill>
                          <a:effectLst/>
                        </a:rPr>
                        <a:t>10,649,600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050" dirty="0">
                          <a:solidFill>
                            <a:srgbClr val="D9D9D9"/>
                          </a:solidFill>
                          <a:effectLst/>
                        </a:rPr>
                        <a:t>93</a:t>
                      </a:r>
                    </a:p>
                  </a:txBody>
                  <a:tcPr marL="18914" marR="18914" marT="18914" marB="18914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915699"/>
                  </a:ext>
                </a:extLst>
              </a:tr>
            </a:tbl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D70FADC0-78FF-4688-A52C-5122F9A850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365183"/>
              </p:ext>
            </p:extLst>
          </p:nvPr>
        </p:nvGraphicFramePr>
        <p:xfrm>
          <a:off x="1097279" y="2080156"/>
          <a:ext cx="5079015" cy="3063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68E68512-CA6B-49DF-80ED-7A686F746981}"/>
              </a:ext>
            </a:extLst>
          </p:cNvPr>
          <p:cNvSpPr txBox="1"/>
          <p:nvPr/>
        </p:nvSpPr>
        <p:spPr>
          <a:xfrm>
            <a:off x="5534772" y="1854714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D9D9D9"/>
                </a:solidFill>
              </a:rPr>
              <a:t>TFLOP/S</a:t>
            </a:r>
            <a:endParaRPr lang="zh-CN" altLang="en-US" sz="1050" dirty="0">
              <a:solidFill>
                <a:srgbClr val="D9D9D9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93F6B7-9F5B-4367-A526-5C9137070A89}"/>
              </a:ext>
            </a:extLst>
          </p:cNvPr>
          <p:cNvSpPr txBox="1"/>
          <p:nvPr/>
        </p:nvSpPr>
        <p:spPr>
          <a:xfrm>
            <a:off x="690472" y="1467405"/>
            <a:ext cx="2808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D9D9D9"/>
                </a:solidFill>
              </a:rPr>
              <a:t>%</a:t>
            </a:r>
            <a:endParaRPr lang="zh-CN" altLang="en-US" sz="1050" dirty="0">
              <a:solidFill>
                <a:srgbClr val="D9D9D9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6D0E2E-AB9A-40EE-86EE-4CA273DB0401}"/>
              </a:ext>
            </a:extLst>
          </p:cNvPr>
          <p:cNvSpPr txBox="1"/>
          <p:nvPr/>
        </p:nvSpPr>
        <p:spPr>
          <a:xfrm>
            <a:off x="356934" y="178244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文明的度量：从人均能耗到人均算力</a:t>
            </a:r>
          </a:p>
        </p:txBody>
      </p:sp>
      <p:sp>
        <p:nvSpPr>
          <p:cNvPr id="15" name="Shape 154">
            <a:extLst>
              <a:ext uri="{FF2B5EF4-FFF2-40B4-BE49-F238E27FC236}">
                <a16:creationId xmlns:a16="http://schemas.microsoft.com/office/drawing/2014/main" id="{2D78CF1A-9CDA-4899-B0BB-F2BC21523296}"/>
              </a:ext>
            </a:extLst>
          </p:cNvPr>
          <p:cNvSpPr/>
          <p:nvPr/>
        </p:nvSpPr>
        <p:spPr>
          <a:xfrm>
            <a:off x="6373017" y="1751500"/>
            <a:ext cx="1860710" cy="41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lang="zh-CN" altLang="en-US" sz="1600" dirty="0">
                <a:solidFill>
                  <a:schemeClr val="bg1"/>
                </a:solidFill>
              </a:rPr>
              <a:t>超算</a:t>
            </a:r>
            <a:r>
              <a:rPr lang="en-US" altLang="zh-CN" sz="1600" dirty="0">
                <a:solidFill>
                  <a:schemeClr val="bg1"/>
                </a:solidFill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</a:rPr>
              <a:t>强算力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8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DAF7BF-0A70-4D4D-AAEC-8CEE59883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94" y="612406"/>
            <a:ext cx="8952614" cy="45310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A07E72-4E04-4BBF-ABC4-8792334DDC17}"/>
              </a:ext>
            </a:extLst>
          </p:cNvPr>
          <p:cNvSpPr txBox="1"/>
          <p:nvPr/>
        </p:nvSpPr>
        <p:spPr>
          <a:xfrm>
            <a:off x="356934" y="17824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智能的进化：人类最后的发明？</a:t>
            </a:r>
          </a:p>
        </p:txBody>
      </p:sp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FEE65ABF-517A-4D09-93E8-2C1CBD6B4C3A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25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24C43C9-B0CD-48EE-86DC-E1490A115231}"/>
              </a:ext>
            </a:extLst>
          </p:cNvPr>
          <p:cNvSpPr txBox="1">
            <a:spLocks noChangeArrowheads="1"/>
          </p:cNvSpPr>
          <p:nvPr/>
        </p:nvSpPr>
        <p:spPr>
          <a:xfrm>
            <a:off x="513589" y="659385"/>
            <a:ext cx="8093964" cy="426618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>
              <a:lnSpc>
                <a:spcPct val="150000"/>
              </a:lnSpc>
              <a:spcBef>
                <a:spcPts val="1000"/>
              </a:spcBef>
            </a:pP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A：AI是让人觉得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不可思议</a:t>
            </a: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的计算机程序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(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科幻电影）</a:t>
            </a:r>
            <a:endParaRPr lang="zh-CN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  <a:p>
            <a:pPr lvl="1" defTabSz="914400">
              <a:lnSpc>
                <a:spcPct val="150000"/>
              </a:lnSpc>
              <a:spcBef>
                <a:spcPts val="1000"/>
              </a:spcBef>
            </a:pP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B：AI是与人类</a:t>
            </a:r>
            <a:r>
              <a:rPr lang="zh-CN" altLang="zh-CN" sz="1600" b="1" u="sng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思考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方式</a:t>
            </a: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相似的计算机程序 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（下棋、证明定理、炒股、医生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)</a:t>
            </a:r>
            <a:endParaRPr lang="zh-CN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  <a:p>
            <a:pPr lvl="1" defTabSz="914400">
              <a:lnSpc>
                <a:spcPct val="150000"/>
              </a:lnSpc>
              <a:spcBef>
                <a:spcPts val="1000"/>
              </a:spcBef>
            </a:pP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C：AI是与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人类</a:t>
            </a:r>
            <a:r>
              <a:rPr lang="zh-CN" altLang="zh-CN" sz="1600" b="1" u="sng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行为</a:t>
            </a: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相似的计算机程序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(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拟人机器人）</a:t>
            </a:r>
            <a:endParaRPr lang="zh-CN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  <a:p>
            <a:pPr lvl="1" defTabSz="914400">
              <a:lnSpc>
                <a:spcPct val="150000"/>
              </a:lnSpc>
              <a:spcBef>
                <a:spcPts val="1000"/>
              </a:spcBef>
            </a:pP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D：AI是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会学习</a:t>
            </a: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的计算机程序 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（图像识别，语音识别，下棋）</a:t>
            </a:r>
            <a:endParaRPr lang="zh-CN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  <a:p>
            <a:pPr lvl="1" defTabSz="914400">
              <a:lnSpc>
                <a:spcPct val="150000"/>
              </a:lnSpc>
              <a:spcBef>
                <a:spcPts val="1000"/>
              </a:spcBef>
            </a:pP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E：AI是根据对环境的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感知</a:t>
            </a: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，做出合理的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行动</a:t>
            </a: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，并获得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最大收益</a:t>
            </a: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的计算机程序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（运筹学）</a:t>
            </a:r>
            <a:endParaRPr lang="zh-CN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  <a:p>
            <a:pPr lvl="1" defTabSz="914400">
              <a:lnSpc>
                <a:spcPct val="150000"/>
              </a:lnSpc>
              <a:spcBef>
                <a:spcPts val="1000"/>
              </a:spcBef>
            </a:pP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F：自定义 可以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像人一样</a:t>
            </a: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理解、思考、学习的机器</a:t>
            </a:r>
          </a:p>
          <a:p>
            <a:pPr lvl="1" defTabSz="914400">
              <a:lnSpc>
                <a:spcPct val="150000"/>
              </a:lnSpc>
              <a:spcBef>
                <a:spcPts val="1000"/>
              </a:spcBef>
            </a:pPr>
            <a:r>
              <a:rPr lang="zh-CN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G:  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实用主义的观点：外延式的定义。</a:t>
            </a:r>
            <a:r>
              <a:rPr lang="zh-CN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人工智能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学科共同体（</a:t>
            </a:r>
            <a:r>
              <a:rPr lang="en-US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community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）</a:t>
            </a:r>
            <a:r>
              <a:rPr lang="zh-CN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正在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从事</a:t>
            </a:r>
            <a:r>
              <a:rPr lang="zh-CN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的事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。可能有点毛边。</a:t>
            </a:r>
            <a:endParaRPr lang="zh-CN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844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/>
        </p:nvSpPr>
        <p:spPr>
          <a:xfrm>
            <a:off x="225594" y="433139"/>
            <a:ext cx="222111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什么是超级智能</a:t>
            </a:r>
            <a:r>
              <a:rPr dirty="0">
                <a:solidFill>
                  <a:schemeClr val="bg1"/>
                </a:solidFill>
              </a:rPr>
              <a:t>？</a:t>
            </a:r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xfrm>
            <a:off x="4445453" y="4769564"/>
            <a:ext cx="25309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332838" y="914064"/>
            <a:ext cx="5443855" cy="310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>
                <a:solidFill>
                  <a:schemeClr val="bg1"/>
                </a:solidFill>
              </a:rPr>
              <a:t>Ultra-</a:t>
            </a:r>
            <a:r>
              <a:rPr sz="1400" dirty="0" err="1">
                <a:solidFill>
                  <a:schemeClr val="bg1"/>
                </a:solidFill>
              </a:rPr>
              <a:t>intelligence或“智能爆炸</a:t>
            </a:r>
            <a:r>
              <a:rPr sz="1400" dirty="0">
                <a:solidFill>
                  <a:schemeClr val="bg1"/>
                </a:solidFill>
              </a:rPr>
              <a:t>”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I. J. Good图灵二战布莱彻里庄园的徒弟。1960年代提出</a:t>
            </a:r>
          </a:p>
          <a:p>
            <a:pPr algn="just">
              <a:lnSpc>
                <a:spcPct val="150000"/>
              </a:lnSpc>
              <a:defRPr sz="1200" spc="75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pc="0" dirty="0" err="1">
                <a:solidFill>
                  <a:schemeClr val="bg1"/>
                </a:solidFill>
              </a:rPr>
              <a:t>给库布里克（Stanley</a:t>
            </a:r>
            <a:r>
              <a:rPr spc="0" dirty="0">
                <a:solidFill>
                  <a:schemeClr val="bg1"/>
                </a:solidFill>
              </a:rPr>
              <a:t> Kubrick）1968年经典科幻片《2001太空漫游》（</a:t>
            </a:r>
            <a:r>
              <a:rPr i="1" spc="0" dirty="0">
                <a:solidFill>
                  <a:schemeClr val="bg1"/>
                </a:solidFill>
              </a:rPr>
              <a:t>2001: A Space </a:t>
            </a:r>
            <a:r>
              <a:rPr i="1" spc="0" dirty="0" err="1">
                <a:solidFill>
                  <a:schemeClr val="bg1"/>
                </a:solidFill>
              </a:rPr>
              <a:t>Odyssey</a:t>
            </a:r>
            <a:r>
              <a:rPr spc="0" dirty="0" err="1">
                <a:solidFill>
                  <a:schemeClr val="bg1"/>
                </a:solidFill>
              </a:rPr>
              <a:t>）担任过科技顾问</a:t>
            </a:r>
            <a:endParaRPr spc="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奇点（Singularity</a:t>
            </a:r>
            <a:r>
              <a:rPr dirty="0">
                <a:solidFill>
                  <a:schemeClr val="bg1"/>
                </a:solidFill>
              </a:rPr>
              <a:t>）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明斯基的学生库兹韦尔（Ray</a:t>
            </a:r>
            <a:r>
              <a:rPr sz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 Kurzweil）1980年代提出</a:t>
            </a: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Super-intelligence</a:t>
            </a: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博斯特罗姆（</a:t>
            </a:r>
            <a:r>
              <a:rPr sz="1200"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Nick</a:t>
            </a:r>
            <a:r>
              <a:rPr sz="12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Bolstrom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）</a:t>
            </a:r>
            <a:r>
              <a:rPr sz="12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年未来学著作《超级智能》</a:t>
            </a: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spc="0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赫拉利（Yuval</a:t>
            </a:r>
            <a:r>
              <a:rPr sz="1400" spc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 Harari）</a:t>
            </a:r>
            <a:endParaRPr sz="1400"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《</a:t>
            </a:r>
            <a:r>
              <a:rPr sz="12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未来简史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》（</a:t>
            </a:r>
            <a:r>
              <a:rPr sz="1200" i="1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Homo Deus: A Brief History of Tomorrow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）</a:t>
            </a:r>
          </a:p>
        </p:txBody>
      </p:sp>
      <p:pic>
        <p:nvPicPr>
          <p:cNvPr id="663" name="image31.jpg" descr="I. J. Goo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45" y="204533"/>
            <a:ext cx="1674880" cy="2102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image3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855" y="2408783"/>
            <a:ext cx="1692194" cy="2099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225593" y="433139"/>
            <a:ext cx="887633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>
                <a:solidFill>
                  <a:schemeClr val="bg1"/>
                </a:solidFill>
              </a:rPr>
              <a:t>超级智能（Super-intelligence）还是超智能（Hyper-intelligence</a:t>
            </a:r>
            <a:r>
              <a:rPr dirty="0">
                <a:solidFill>
                  <a:schemeClr val="bg1"/>
                </a:solidFill>
              </a:rPr>
              <a:t>）？</a:t>
            </a:r>
          </a:p>
        </p:txBody>
      </p:sp>
      <p:sp>
        <p:nvSpPr>
          <p:cNvPr id="667" name="Shape 667"/>
          <p:cNvSpPr>
            <a:spLocks noGrp="1"/>
          </p:cNvSpPr>
          <p:nvPr>
            <p:ph type="sldNum" sz="quarter" idx="2"/>
          </p:nvPr>
        </p:nvSpPr>
        <p:spPr>
          <a:xfrm>
            <a:off x="4445453" y="4769564"/>
            <a:ext cx="253094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325249" y="861310"/>
            <a:ext cx="5443855" cy="263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 err="1">
                <a:solidFill>
                  <a:schemeClr val="bg1"/>
                </a:solidFill>
              </a:rPr>
              <a:t>超级智能不用超计算也能超越人类智能</a:t>
            </a:r>
            <a:r>
              <a:rPr lang="zh-CN" altLang="en-US" sz="1400" dirty="0">
                <a:solidFill>
                  <a:schemeClr val="bg1"/>
                </a:solidFill>
              </a:rPr>
              <a:t>：靠的是摩尔定律</a:t>
            </a:r>
            <a:endParaRPr sz="1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彭罗斯（Roger</a:t>
            </a:r>
            <a:r>
              <a:rPr dirty="0">
                <a:solidFill>
                  <a:schemeClr val="bg1"/>
                </a:solidFill>
              </a:rPr>
              <a:t> Penrose）</a:t>
            </a: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《</a:t>
            </a:r>
            <a:r>
              <a:rPr sz="1200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皇帝的新脑</a:t>
            </a:r>
            <a:r>
              <a:rPr sz="1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》（Emperor’s New Mind)，1989。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pc="0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人脑是量子计算机。必须得有hyper-computation，才能有智能</a:t>
            </a:r>
            <a:r>
              <a:rPr spc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。</a:t>
            </a:r>
            <a:endParaRPr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lang="zh-CN" altLang="en-US" dirty="0">
                <a:solidFill>
                  <a:schemeClr val="bg1"/>
                </a:solidFill>
              </a:rPr>
              <a:t>● ●</a:t>
            </a:r>
            <a:endParaRPr lang="en-US" altLang="zh-CN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400" dirty="0">
                <a:solidFill>
                  <a:schemeClr val="bg1"/>
                </a:solidFill>
              </a:rPr>
              <a:t>● “什么是智能？”不是哲学问题，</a:t>
            </a:r>
            <a:r>
              <a:rPr sz="1400" dirty="0" err="1">
                <a:solidFill>
                  <a:schemeClr val="bg1"/>
                </a:solidFill>
              </a:rPr>
              <a:t>是个计算理论问题</a:t>
            </a:r>
            <a:r>
              <a:rPr sz="1200" dirty="0">
                <a:solidFill>
                  <a:schemeClr val="bg1"/>
                </a:solidFill>
              </a:rPr>
              <a:t>。</a:t>
            </a:r>
          </a:p>
        </p:txBody>
      </p:sp>
      <p:pic>
        <p:nvPicPr>
          <p:cNvPr id="669" name="image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20" y="861310"/>
            <a:ext cx="2103522" cy="316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131172-72EC-4BCA-8369-3100C5E707C4}"/>
              </a:ext>
            </a:extLst>
          </p:cNvPr>
          <p:cNvSpPr txBox="1"/>
          <p:nvPr/>
        </p:nvSpPr>
        <p:spPr>
          <a:xfrm>
            <a:off x="356933" y="178244"/>
            <a:ext cx="6150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总结：机器能思考吗？回顾人工智能：</a:t>
            </a:r>
            <a:r>
              <a:rPr kumimoji="1" lang="en-US" altLang="zh-CN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1956-2018</a:t>
            </a:r>
            <a:endParaRPr kumimoji="1" lang="zh-CN" altLang="en-US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D02E7D5E-5662-4492-9C89-D10DF4F2490F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14">
            <a:extLst>
              <a:ext uri="{FF2B5EF4-FFF2-40B4-BE49-F238E27FC236}">
                <a16:creationId xmlns:a16="http://schemas.microsoft.com/office/drawing/2014/main" id="{DEF4CB44-FC06-42DD-80AA-CEF3C6CF2193}"/>
              </a:ext>
            </a:extLst>
          </p:cNvPr>
          <p:cNvSpPr txBox="1"/>
          <p:nvPr/>
        </p:nvSpPr>
        <p:spPr>
          <a:xfrm>
            <a:off x="434306" y="731090"/>
            <a:ext cx="2702300" cy="109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</a:rPr>
              <a:t>问：机器能思考吗？</a:t>
            </a:r>
            <a:endParaRPr lang="en-US" altLang="zh-CN" sz="1600" b="1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</a:rPr>
              <a:t>反问：潜艇能游泳吗？（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Dijkstra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</a:rPr>
              <a:t>，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</a:rPr>
              <a:t>Chomsky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9" name="AutoShape 7" descr="https://www.umass.edu/newsoffice/sites/default/files/styles/article_small/public/barto_andrew_crop.jpeg">
            <a:extLst>
              <a:ext uri="{FF2B5EF4-FFF2-40B4-BE49-F238E27FC236}">
                <a16:creationId xmlns:a16="http://schemas.microsoft.com/office/drawing/2014/main" id="{71780085-112A-4214-82A5-3D67B3CAF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78080" y="40371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0AF739-DC6E-4C5B-B6CF-CB2890A43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62" y="2403860"/>
            <a:ext cx="2571750" cy="2571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537E62-F41E-449F-A0E4-11B6D581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2" y="2403860"/>
            <a:ext cx="1927717" cy="25717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B447EED-5C48-46AF-B25E-C6CC7971B4BB}"/>
              </a:ext>
            </a:extLst>
          </p:cNvPr>
          <p:cNvSpPr txBox="1"/>
          <p:nvPr/>
        </p:nvSpPr>
        <p:spPr>
          <a:xfrm>
            <a:off x="4908840" y="625798"/>
            <a:ext cx="3800853" cy="265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达特茅斯会议建议书中的问题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050" dirty="0">
                <a:solidFill>
                  <a:schemeClr val="bg1"/>
                </a:solidFill>
                <a:sym typeface="Microsoft YaHei"/>
              </a:rPr>
              <a:t>1. Automatic Computers 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050" dirty="0">
                <a:solidFill>
                  <a:schemeClr val="bg1"/>
                </a:solidFill>
                <a:sym typeface="Microsoft YaHei"/>
              </a:rPr>
              <a:t>2. How Can a Computer be Programmed to Use a Language 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050" dirty="0">
                <a:solidFill>
                  <a:schemeClr val="bg1"/>
                </a:solidFill>
                <a:sym typeface="Microsoft YaHei"/>
              </a:rPr>
              <a:t>3. Neuron Nets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050" dirty="0">
                <a:solidFill>
                  <a:schemeClr val="bg1"/>
                </a:solidFill>
                <a:sym typeface="Microsoft YaHei"/>
              </a:rPr>
              <a:t>4. Theory of the Size of a Calculation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050" dirty="0">
                <a:solidFill>
                  <a:schemeClr val="bg1"/>
                </a:solidFill>
                <a:sym typeface="Microsoft YaHei"/>
              </a:rPr>
              <a:t>5. Self-</a:t>
            </a:r>
            <a:r>
              <a:rPr lang="en-US" altLang="zh-CN" sz="1050" dirty="0" err="1">
                <a:solidFill>
                  <a:schemeClr val="bg1"/>
                </a:solidFill>
                <a:sym typeface="Microsoft YaHei"/>
              </a:rPr>
              <a:t>lmprovement</a:t>
            </a:r>
            <a:r>
              <a:rPr lang="en-US" altLang="zh-CN" sz="1050" dirty="0">
                <a:solidFill>
                  <a:schemeClr val="bg1"/>
                </a:solidFill>
                <a:sym typeface="Microsoft YaHei"/>
              </a:rPr>
              <a:t> 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050" dirty="0">
                <a:solidFill>
                  <a:schemeClr val="bg1"/>
                </a:solidFill>
                <a:sym typeface="Microsoft YaHei"/>
              </a:rPr>
              <a:t>6. Abstractions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050" dirty="0">
                <a:solidFill>
                  <a:schemeClr val="bg1"/>
                </a:solidFill>
                <a:sym typeface="Microsoft YaHei"/>
              </a:rPr>
              <a:t>7. Randomness and Creativity</a:t>
            </a:r>
          </a:p>
        </p:txBody>
      </p:sp>
      <p:sp>
        <p:nvSpPr>
          <p:cNvPr id="17" name="矩形 14">
            <a:extLst>
              <a:ext uri="{FF2B5EF4-FFF2-40B4-BE49-F238E27FC236}">
                <a16:creationId xmlns:a16="http://schemas.microsoft.com/office/drawing/2014/main" id="{67483E9C-7A80-41F5-B180-EDACAF164D71}"/>
              </a:ext>
            </a:extLst>
          </p:cNvPr>
          <p:cNvSpPr txBox="1"/>
          <p:nvPr/>
        </p:nvSpPr>
        <p:spPr>
          <a:xfrm>
            <a:off x="4908840" y="3499505"/>
            <a:ext cx="4011875" cy="1380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800" b="1" dirty="0">
                <a:solidFill>
                  <a:schemeClr val="bg1">
                    <a:lumMod val="75000"/>
                  </a:schemeClr>
                </a:solidFill>
              </a:rPr>
              <a:t>新问题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</a:rPr>
              <a:t>可解释性与安全性（司法，驾驶，诊断）</a:t>
            </a:r>
            <a:endParaRPr lang="en-US" altLang="zh-CN" sz="12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</a:rPr>
              <a:t>伦理、道德、法律</a:t>
            </a:r>
            <a:endParaRPr lang="en-US" altLang="zh-CN" sz="1200" b="1" dirty="0">
              <a:solidFill>
                <a:schemeClr val="bg1">
                  <a:lumMod val="75000"/>
                </a:schemeClr>
              </a:solidFill>
            </a:endParaRPr>
          </a:p>
          <a:p>
            <a:pPr marL="514350" lvl="1" indent="-17145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</a:rPr>
              <a:t>意识</a:t>
            </a:r>
            <a:endParaRPr lang="en-US" altLang="zh-CN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26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F6190A-4D7D-412F-A7B2-12025B610969}"/>
              </a:ext>
            </a:extLst>
          </p:cNvPr>
          <p:cNvSpPr/>
          <p:nvPr/>
        </p:nvSpPr>
        <p:spPr>
          <a:xfrm>
            <a:off x="2030301" y="2279362"/>
            <a:ext cx="50833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大数据看全球人工智能</a:t>
            </a:r>
            <a:endParaRPr lang="zh-CN" altLang="en-US" sz="3200" b="1" spc="600" dirty="0">
              <a:solidFill>
                <a:schemeClr val="bg1">
                  <a:lumMod val="95000"/>
                </a:schemeClr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5537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4">
            <a:extLst>
              <a:ext uri="{FF2B5EF4-FFF2-40B4-BE49-F238E27FC236}">
                <a16:creationId xmlns:a16="http://schemas.microsoft.com/office/drawing/2014/main" id="{FDDE99D6-09B8-425D-B554-06A693837EC9}"/>
              </a:ext>
            </a:extLst>
          </p:cNvPr>
          <p:cNvSpPr txBox="1"/>
          <p:nvPr/>
        </p:nvSpPr>
        <p:spPr>
          <a:xfrm>
            <a:off x="446867" y="293965"/>
            <a:ext cx="8250265" cy="1980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31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日，习主席主持中央政治局集体学习人工智能：“人工智能是引领这一轮科技革命和产业变革的战略性技术，具有溢出带动性很强的‘</a:t>
            </a:r>
            <a:r>
              <a:rPr lang="zh-CN" altLang="en-US" sz="1200" dirty="0">
                <a:solidFill>
                  <a:srgbClr val="FF0000"/>
                </a:solidFill>
              </a:rPr>
              <a:t>头雁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’效应”。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人工智能上升到国家战略层面。自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年至今，习主席在各类公开讲话中提到人工智能近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30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次。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2017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月，国务院发布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《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新一代人工智能发展规划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》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，明确到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2020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年人工智能核心产业规模超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1500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亿元，带动相关产业规模超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万亿元；到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2025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年核心产业规模超过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4000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亿元，带动相关产业规模超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万亿元；到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2030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年核心产业规模超过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万亿元，相关产业规模超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万亿。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5A4B11D4-479C-423E-8036-7A9A27AA3DF8}"/>
              </a:ext>
            </a:extLst>
          </p:cNvPr>
          <p:cNvGraphicFramePr>
            <a:graphicFrameLocks/>
          </p:cNvGraphicFramePr>
          <p:nvPr/>
        </p:nvGraphicFramePr>
        <p:xfrm>
          <a:off x="2078181" y="2190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18F95F34-F87E-4991-A024-21143D5720CD}"/>
              </a:ext>
            </a:extLst>
          </p:cNvPr>
          <p:cNvSpPr txBox="1"/>
          <p:nvPr/>
        </p:nvSpPr>
        <p:spPr>
          <a:xfrm>
            <a:off x="1974272" y="2015478"/>
            <a:ext cx="732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</a:rPr>
              <a:t>GDP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</a:rPr>
              <a:t>：亿元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477C1DE-FA52-4FA4-99C8-58645661478B}"/>
              </a:ext>
            </a:extLst>
          </p:cNvPr>
          <p:cNvCxnSpPr/>
          <p:nvPr/>
        </p:nvCxnSpPr>
        <p:spPr>
          <a:xfrm flipV="1">
            <a:off x="3519055" y="2500745"/>
            <a:ext cx="2085109" cy="1648691"/>
          </a:xfrm>
          <a:prstGeom prst="line">
            <a:avLst/>
          </a:prstGeom>
          <a:ln>
            <a:solidFill>
              <a:srgbClr val="ED7D3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4E8D455-60FB-408C-BB57-847B32A6E3FC}"/>
              </a:ext>
            </a:extLst>
          </p:cNvPr>
          <p:cNvCxnSpPr/>
          <p:nvPr/>
        </p:nvCxnSpPr>
        <p:spPr>
          <a:xfrm flipV="1">
            <a:off x="3519055" y="4170972"/>
            <a:ext cx="2085109" cy="1447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A53B0ED-4CEC-422F-8EDE-9CCB576525BD}"/>
              </a:ext>
            </a:extLst>
          </p:cNvPr>
          <p:cNvSpPr txBox="1"/>
          <p:nvPr/>
        </p:nvSpPr>
        <p:spPr>
          <a:xfrm>
            <a:off x="6165627" y="2418709"/>
            <a:ext cx="1176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ED7D31"/>
                </a:solidFill>
              </a:rPr>
              <a:t>平均年增长率</a:t>
            </a:r>
            <a:r>
              <a:rPr lang="en-US" altLang="zh-CN" sz="1000" dirty="0">
                <a:solidFill>
                  <a:srgbClr val="ED7D31"/>
                </a:solidFill>
              </a:rPr>
              <a:t>26%</a:t>
            </a:r>
            <a:endParaRPr lang="zh-CN" altLang="en-US" sz="1000" dirty="0">
              <a:solidFill>
                <a:srgbClr val="ED7D3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340BAB-DB95-4D92-9915-6D9C688638B6}"/>
              </a:ext>
            </a:extLst>
          </p:cNvPr>
          <p:cNvSpPr txBox="1"/>
          <p:nvPr/>
        </p:nvSpPr>
        <p:spPr>
          <a:xfrm>
            <a:off x="6165627" y="4120220"/>
            <a:ext cx="1176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4472C4"/>
                </a:solidFill>
              </a:rPr>
              <a:t>平均年增长率</a:t>
            </a:r>
            <a:r>
              <a:rPr lang="en-US" altLang="zh-CN" sz="1000" dirty="0">
                <a:solidFill>
                  <a:srgbClr val="4472C4"/>
                </a:solidFill>
              </a:rPr>
              <a:t>21%</a:t>
            </a:r>
            <a:endParaRPr lang="zh-CN" altLang="en-US" sz="1000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101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E8A303-82A2-754E-AC65-7000E937EB72}"/>
              </a:ext>
            </a:extLst>
          </p:cNvPr>
          <p:cNvSpPr txBox="1"/>
          <p:nvPr/>
        </p:nvSpPr>
        <p:spPr>
          <a:xfrm>
            <a:off x="356934" y="1782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乌镇智库简介</a:t>
            </a:r>
            <a:endParaRPr kumimoji="1" lang="zh-CN" altLang="en-US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E0C05CE5-D498-444B-A4E6-4E5229AF6046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14">
            <a:extLst>
              <a:ext uri="{FF2B5EF4-FFF2-40B4-BE49-F238E27FC236}">
                <a16:creationId xmlns:a16="http://schemas.microsoft.com/office/drawing/2014/main" id="{ED7D5E57-E798-F041-843F-02EA204E7196}"/>
              </a:ext>
            </a:extLst>
          </p:cNvPr>
          <p:cNvSpPr txBox="1"/>
          <p:nvPr/>
        </p:nvSpPr>
        <p:spPr>
          <a:xfrm>
            <a:off x="434305" y="807366"/>
            <a:ext cx="8188120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 err="1">
                <a:solidFill>
                  <a:schemeClr val="bg1">
                    <a:lumMod val="75000"/>
                  </a:schemeClr>
                </a:solidFill>
              </a:rPr>
              <a:t>非盈利机构，得到中国互联网发展基金会、浙江地方政府、清华大学等在资金资源等多重支持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。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 err="1">
                <a:solidFill>
                  <a:schemeClr val="bg1">
                    <a:lumMod val="75000"/>
                  </a:schemeClr>
                </a:solidFill>
              </a:rPr>
              <a:t>以数据为依托，以人工智能技术为手段的新型智库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。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6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 err="1">
                <a:solidFill>
                  <a:schemeClr val="bg1">
                    <a:lumMod val="75000"/>
                  </a:schemeClr>
                </a:solidFill>
              </a:rPr>
              <a:t>发表各种行业报告</a:t>
            </a: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</a:rPr>
              <a:t>；</a:t>
            </a:r>
            <a:r>
              <a:rPr sz="1200" dirty="0" err="1">
                <a:solidFill>
                  <a:schemeClr val="bg1">
                    <a:lumMod val="75000"/>
                  </a:schemeClr>
                </a:solidFill>
              </a:rPr>
              <a:t>智能决策支持：定量，精准，实时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。</a:t>
            </a: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 err="1">
                <a:solidFill>
                  <a:schemeClr val="bg1">
                    <a:lumMod val="75000"/>
                  </a:schemeClr>
                </a:solidFill>
              </a:rPr>
              <a:t>已成为业界的Benchmark</a:t>
            </a: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</a:rPr>
              <a:t>，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被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Nature, 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The Economist, Financial Times, Goldman Sachs, </a:t>
            </a:r>
            <a:r>
              <a:rPr sz="1200" dirty="0" err="1">
                <a:solidFill>
                  <a:schemeClr val="bg1">
                    <a:lumMod val="75000"/>
                  </a:schemeClr>
                </a:solidFill>
              </a:rPr>
              <a:t>博鳌论坛，世界互联网大会，CCTV</a:t>
            </a: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, Global Times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等权威机构广泛引用。</a:t>
            </a:r>
            <a:endParaRPr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AF34A95-8BE0-8F4A-B24D-F6ACCD0987EA}"/>
              </a:ext>
            </a:extLst>
          </p:cNvPr>
          <p:cNvGrpSpPr/>
          <p:nvPr/>
        </p:nvGrpSpPr>
        <p:grpSpPr>
          <a:xfrm>
            <a:off x="1810236" y="2505717"/>
            <a:ext cx="7165870" cy="2162405"/>
            <a:chOff x="1810236" y="2703837"/>
            <a:chExt cx="7165870" cy="2162405"/>
          </a:xfrm>
        </p:grpSpPr>
        <p:pic>
          <p:nvPicPr>
            <p:cNvPr id="37" name="图片 3" descr="图片 3">
              <a:extLst>
                <a:ext uri="{FF2B5EF4-FFF2-40B4-BE49-F238E27FC236}">
                  <a16:creationId xmlns:a16="http://schemas.microsoft.com/office/drawing/2014/main" id="{C4D754B6-A4F3-0B46-9A14-BA63BEF2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0236" y="2705619"/>
              <a:ext cx="1856164" cy="1070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" name="图片 2" descr="图片 2">
              <a:extLst>
                <a:ext uri="{FF2B5EF4-FFF2-40B4-BE49-F238E27FC236}">
                  <a16:creationId xmlns:a16="http://schemas.microsoft.com/office/drawing/2014/main" id="{9895A6AD-9351-604B-8959-57BD98E7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0236" y="3809804"/>
              <a:ext cx="1868732" cy="1056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6B91876-2111-DD48-BD4F-4E92E970731C}"/>
                </a:ext>
              </a:extLst>
            </p:cNvPr>
            <p:cNvGrpSpPr/>
            <p:nvPr/>
          </p:nvGrpSpPr>
          <p:grpSpPr>
            <a:xfrm>
              <a:off x="3629317" y="2703837"/>
              <a:ext cx="1862854" cy="1063229"/>
              <a:chOff x="3629317" y="2703837"/>
              <a:chExt cx="1862854" cy="1063229"/>
            </a:xfrm>
          </p:grpSpPr>
          <p:pic>
            <p:nvPicPr>
              <p:cNvPr id="42" name="FINTECH2016：世界与中国.jpg" descr="FINTECH2016：世界与中国.jpg">
                <a:extLst>
                  <a:ext uri="{FF2B5EF4-FFF2-40B4-BE49-F238E27FC236}">
                    <a16:creationId xmlns:a16="http://schemas.microsoft.com/office/drawing/2014/main" id="{301E7623-2544-4348-968D-5B8543D5D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3092" y="2703837"/>
                <a:ext cx="1730998" cy="10632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" name="文本框 21">
                <a:extLst>
                  <a:ext uri="{FF2B5EF4-FFF2-40B4-BE49-F238E27FC236}">
                    <a16:creationId xmlns:a16="http://schemas.microsoft.com/office/drawing/2014/main" id="{E52E3D07-E9BA-1C49-8977-56F49358D0DE}"/>
                  </a:ext>
                </a:extLst>
              </p:cNvPr>
              <p:cNvSpPr txBox="1"/>
              <p:nvPr/>
            </p:nvSpPr>
            <p:spPr>
              <a:xfrm>
                <a:off x="3629317" y="3229344"/>
                <a:ext cx="1862854" cy="20005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9" rIns="45719">
                <a:spAutoFit/>
              </a:bodyPr>
              <a:lstStyle>
                <a:lvl1pPr>
                  <a:defRPr sz="900">
                    <a:solidFill>
                      <a:srgbClr val="BCCA32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marL="0" marR="0" lvl="0" indent="0" algn="ctr" defTabSz="900181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CCA32"/>
                    </a:solidFill>
                    <a:effectLst/>
                    <a:uLnTx/>
                    <a:uFillTx/>
                    <a:latin typeface="Microsoft YaHei"/>
                    <a:ea typeface="Microsoft YaHei"/>
                    <a:sym typeface="Microsoft YaHei"/>
                  </a:rPr>
                  <a:t>FINTECH 2016 CHINA  AND THE WORLD 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3BA93B80-04EA-E247-BD67-490AFD719112}"/>
                </a:ext>
              </a:extLst>
            </p:cNvPr>
            <p:cNvGrpSpPr/>
            <p:nvPr/>
          </p:nvGrpSpPr>
          <p:grpSpPr>
            <a:xfrm>
              <a:off x="5445334" y="2715135"/>
              <a:ext cx="1716393" cy="1051931"/>
              <a:chOff x="5445334" y="2715135"/>
              <a:chExt cx="1716393" cy="1051931"/>
            </a:xfrm>
          </p:grpSpPr>
          <p:pic>
            <p:nvPicPr>
              <p:cNvPr id="40" name="人工智能报告5-精华版 -170216.jpg" descr="人工智能报告5-精华版 -170216.jpg">
                <a:extLst>
                  <a:ext uri="{FF2B5EF4-FFF2-40B4-BE49-F238E27FC236}">
                    <a16:creationId xmlns:a16="http://schemas.microsoft.com/office/drawing/2014/main" id="{6D8B636F-4246-9940-885B-D09848F7D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22885" b="2317"/>
              <a:stretch>
                <a:fillRect/>
              </a:stretch>
            </p:blipFill>
            <p:spPr>
              <a:xfrm>
                <a:off x="5445334" y="2715135"/>
                <a:ext cx="1716393" cy="10519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" name="文本框 22">
                <a:extLst>
                  <a:ext uri="{FF2B5EF4-FFF2-40B4-BE49-F238E27FC236}">
                    <a16:creationId xmlns:a16="http://schemas.microsoft.com/office/drawing/2014/main" id="{0088AA71-A81E-7540-A99B-56DE41652FCB}"/>
                  </a:ext>
                </a:extLst>
              </p:cNvPr>
              <p:cNvSpPr txBox="1"/>
              <p:nvPr/>
            </p:nvSpPr>
            <p:spPr>
              <a:xfrm>
                <a:off x="5609563" y="3287328"/>
                <a:ext cx="1386127" cy="27699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0" marR="0" lvl="0" indent="0" algn="ctr" defTabSz="900181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D2DA2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r>
                  <a:rPr kumimoji="0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2DA28"/>
                    </a:solidFill>
                    <a:effectLst/>
                    <a:uLnTx/>
                    <a:uFillTx/>
                    <a:latin typeface="Microsoft YaHei"/>
                    <a:ea typeface="Microsoft YaHei"/>
                    <a:cs typeface="Microsoft YaHei"/>
                    <a:sym typeface="Microsoft YaHei"/>
                  </a:rPr>
                  <a:t>WUZHEN INDEX</a:t>
                </a:r>
              </a:p>
              <a:p>
                <a:pPr marL="0" marR="0" lvl="0" indent="0" algn="ctr" defTabSz="900181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D2DA2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r>
                  <a:rPr kumimoji="0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2DA28"/>
                    </a:solidFill>
                    <a:effectLst/>
                    <a:uLnTx/>
                    <a:uFillTx/>
                    <a:latin typeface="Microsoft YaHei"/>
                    <a:ea typeface="Microsoft YaHei"/>
                    <a:cs typeface="Microsoft YaHei"/>
                    <a:sym typeface="Microsoft YaHei"/>
                  </a:rPr>
                  <a:t>GLOBAL TRENDS OF AI (2016）</a:t>
                </a: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4770E52-3420-DD4B-97ED-E3635DFBDB64}"/>
                </a:ext>
              </a:extLst>
            </p:cNvPr>
            <p:cNvGrpSpPr/>
            <p:nvPr/>
          </p:nvGrpSpPr>
          <p:grpSpPr>
            <a:xfrm>
              <a:off x="7125309" y="2715135"/>
              <a:ext cx="1828975" cy="1039570"/>
              <a:chOff x="7206274" y="2712447"/>
              <a:chExt cx="1828975" cy="1039570"/>
            </a:xfrm>
          </p:grpSpPr>
          <p:pic>
            <p:nvPicPr>
              <p:cNvPr id="39" name="创新与人才-PPT-0925(简约最终版).jpg" descr="创新与人才-PPT-0925(简约最终版).jpg">
                <a:extLst>
                  <a:ext uri="{FF2B5EF4-FFF2-40B4-BE49-F238E27FC236}">
                    <a16:creationId xmlns:a16="http://schemas.microsoft.com/office/drawing/2014/main" id="{BB213560-40B0-F245-A55C-EED7E7C6E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1800" y="2712447"/>
                <a:ext cx="1692484" cy="10395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" name="文本框 23">
                <a:extLst>
                  <a:ext uri="{FF2B5EF4-FFF2-40B4-BE49-F238E27FC236}">
                    <a16:creationId xmlns:a16="http://schemas.microsoft.com/office/drawing/2014/main" id="{9371038A-C6A1-2643-95A9-C71B3EDB5437}"/>
                  </a:ext>
                </a:extLst>
              </p:cNvPr>
              <p:cNvSpPr txBox="1"/>
              <p:nvPr/>
            </p:nvSpPr>
            <p:spPr>
              <a:xfrm>
                <a:off x="7206274" y="3285490"/>
                <a:ext cx="1828975" cy="1846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9" rIns="45719">
                <a:spAutoFit/>
              </a:bodyPr>
              <a:lstStyle>
                <a:lvl1pPr>
                  <a:defRPr sz="900">
                    <a:solidFill>
                      <a:srgbClr val="DBE32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marL="0" marR="0" lvl="0" indent="0" algn="ctr" defTabSz="900181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BE325"/>
                    </a:solidFill>
                    <a:effectLst/>
                    <a:uLnTx/>
                    <a:uFillTx/>
                    <a:latin typeface="Microsoft YaHei"/>
                    <a:ea typeface="Microsoft YaHei"/>
                    <a:sym typeface="Microsoft YaHei"/>
                  </a:rPr>
                  <a:t>INTERNET INNOVATION AND TALENTS</a:t>
                </a: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D4C2744-D3DB-B544-BB17-86A90DB78ACB}"/>
                </a:ext>
              </a:extLst>
            </p:cNvPr>
            <p:cNvGrpSpPr/>
            <p:nvPr/>
          </p:nvGrpSpPr>
          <p:grpSpPr>
            <a:xfrm>
              <a:off x="3693092" y="3805114"/>
              <a:ext cx="1727581" cy="1061128"/>
              <a:chOff x="3693091" y="3827573"/>
              <a:chExt cx="1727581" cy="1061128"/>
            </a:xfrm>
          </p:grpSpPr>
          <p:pic>
            <p:nvPicPr>
              <p:cNvPr id="41" name="小微商户信用指数报告20161117end.jpg" descr="小微商户信用指数报告20161117end.jpg">
                <a:extLst>
                  <a:ext uri="{FF2B5EF4-FFF2-40B4-BE49-F238E27FC236}">
                    <a16:creationId xmlns:a16="http://schemas.microsoft.com/office/drawing/2014/main" id="{BF25D256-6251-AB41-ADEE-CC6510017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091" y="3827573"/>
                <a:ext cx="1727581" cy="10611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" name="文本框 24">
                <a:extLst>
                  <a:ext uri="{FF2B5EF4-FFF2-40B4-BE49-F238E27FC236}">
                    <a16:creationId xmlns:a16="http://schemas.microsoft.com/office/drawing/2014/main" id="{4D81B4C6-04D1-B44E-AEA4-F9651A787D35}"/>
                  </a:ext>
                </a:extLst>
              </p:cNvPr>
              <p:cNvSpPr txBox="1"/>
              <p:nvPr/>
            </p:nvSpPr>
            <p:spPr>
              <a:xfrm>
                <a:off x="3719255" y="4621537"/>
                <a:ext cx="1097101" cy="1846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9" rIns="45719">
                <a:spAutoFit/>
              </a:bodyPr>
              <a:lstStyle>
                <a:lvl1pPr>
                  <a:defRPr sz="9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marL="0" marR="0" lvl="0" indent="0" defTabSz="900181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"/>
                    <a:ea typeface="Microsoft YaHei"/>
                    <a:sym typeface="Microsoft YaHei"/>
                  </a:rPr>
                  <a:t>CREDIT INDEX OF SME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01D9E10A-B98B-AE42-B625-D16CEFDE21CC}"/>
                </a:ext>
              </a:extLst>
            </p:cNvPr>
            <p:cNvGrpSpPr/>
            <p:nvPr/>
          </p:nvGrpSpPr>
          <p:grpSpPr>
            <a:xfrm>
              <a:off x="5443523" y="3797932"/>
              <a:ext cx="1831582" cy="1054256"/>
              <a:chOff x="5464303" y="3834445"/>
              <a:chExt cx="1831582" cy="1054256"/>
            </a:xfrm>
          </p:grpSpPr>
          <p:pic>
            <p:nvPicPr>
              <p:cNvPr id="43" name="图片 12" descr="图片 12">
                <a:extLst>
                  <a:ext uri="{FF2B5EF4-FFF2-40B4-BE49-F238E27FC236}">
                    <a16:creationId xmlns:a16="http://schemas.microsoft.com/office/drawing/2014/main" id="{B85107E1-DBEA-794C-AEFD-137A1E5B2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4303" y="3834445"/>
                <a:ext cx="1716393" cy="10542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4" name="文本框 1">
                <a:extLst>
                  <a:ext uri="{FF2B5EF4-FFF2-40B4-BE49-F238E27FC236}">
                    <a16:creationId xmlns:a16="http://schemas.microsoft.com/office/drawing/2014/main" id="{FA15C40E-3705-D946-8FAE-28301B5CA9E5}"/>
                  </a:ext>
                </a:extLst>
              </p:cNvPr>
              <p:cNvSpPr txBox="1"/>
              <p:nvPr/>
            </p:nvSpPr>
            <p:spPr>
              <a:xfrm>
                <a:off x="5497281" y="4529510"/>
                <a:ext cx="1798604" cy="1846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9" rIns="45719">
                <a:spAutoFit/>
              </a:bodyPr>
              <a:lstStyle>
                <a:lvl1pPr>
                  <a:defRPr sz="9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marL="0" marR="0" lvl="0" indent="0" algn="ctr" defTabSz="900181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"/>
                    <a:ea typeface="Microsoft YaHei"/>
                    <a:sym typeface="Microsoft YaHei"/>
                  </a:rPr>
                  <a:t>BLOCKCHAIN IN CHINA WHITE PAPER 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6EA309C-B6FC-BD49-8489-F873BA2139DC}"/>
                </a:ext>
              </a:extLst>
            </p:cNvPr>
            <p:cNvGrpSpPr/>
            <p:nvPr/>
          </p:nvGrpSpPr>
          <p:grpSpPr>
            <a:xfrm>
              <a:off x="7103486" y="3805124"/>
              <a:ext cx="1872620" cy="1039872"/>
              <a:chOff x="7171733" y="3843728"/>
              <a:chExt cx="1872620" cy="1039872"/>
            </a:xfrm>
          </p:grpSpPr>
          <p:pic>
            <p:nvPicPr>
              <p:cNvPr id="44" name="图片 13" descr="图片 13">
                <a:extLst>
                  <a:ext uri="{FF2B5EF4-FFF2-40B4-BE49-F238E27FC236}">
                    <a16:creationId xmlns:a16="http://schemas.microsoft.com/office/drawing/2014/main" id="{27E67495-A107-A04B-BE19-C58CC61A6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61800" y="3843728"/>
                <a:ext cx="1692484" cy="1039872"/>
              </a:xfrm>
              <a:prstGeom prst="rect">
                <a:avLst/>
              </a:prstGeom>
              <a:ln w="9525" cap="flat">
                <a:solidFill>
                  <a:srgbClr val="205F8F"/>
                </a:solidFill>
                <a:prstDash val="solid"/>
                <a:round/>
              </a:ln>
              <a:effectLst/>
            </p:spPr>
          </p:pic>
          <p:sp>
            <p:nvSpPr>
              <p:cNvPr id="35" name="文本框 1">
                <a:extLst>
                  <a:ext uri="{FF2B5EF4-FFF2-40B4-BE49-F238E27FC236}">
                    <a16:creationId xmlns:a16="http://schemas.microsoft.com/office/drawing/2014/main" id="{75D8CBB6-39AF-8548-B521-945F3DCEA499}"/>
                  </a:ext>
                </a:extLst>
              </p:cNvPr>
              <p:cNvSpPr txBox="1"/>
              <p:nvPr/>
            </p:nvSpPr>
            <p:spPr>
              <a:xfrm>
                <a:off x="7171733" y="4505809"/>
                <a:ext cx="1872620" cy="1846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9" rIns="45719">
                <a:spAutoFit/>
              </a:bodyPr>
              <a:lstStyle>
                <a:lvl1pPr>
                  <a:defRPr sz="800">
                    <a:solidFill>
                      <a:srgbClr val="1780D3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marL="0" marR="0" lvl="0" indent="0" algn="ctr" defTabSz="900181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780D3"/>
                    </a:solidFill>
                    <a:effectLst/>
                    <a:uLnTx/>
                    <a:uFillTx/>
                    <a:latin typeface="Microsoft YaHei"/>
                    <a:ea typeface="Microsoft YaHei"/>
                    <a:sym typeface="Microsoft YaHei"/>
                  </a:rPr>
                  <a:t>GLOBAL TREND OF AUTONOMOUS VEHICLE</a:t>
                </a:r>
              </a:p>
            </p:txBody>
          </p:sp>
        </p:grp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3639F48F-076F-43C1-A898-E7A3955944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5" y="2927838"/>
            <a:ext cx="1534161" cy="1740284"/>
          </a:xfrm>
          <a:prstGeom prst="rect">
            <a:avLst/>
          </a:prstGeom>
        </p:spPr>
      </p:pic>
      <p:pic>
        <p:nvPicPr>
          <p:cNvPr id="52" name="图片 20" descr="图片 20">
            <a:extLst>
              <a:ext uri="{FF2B5EF4-FFF2-40B4-BE49-F238E27FC236}">
                <a16:creationId xmlns:a16="http://schemas.microsoft.com/office/drawing/2014/main" id="{EA74EABB-3094-44C8-9F5E-CC03C7DA0FB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" r="3837"/>
          <a:stretch/>
        </p:blipFill>
        <p:spPr>
          <a:xfrm>
            <a:off x="403402" y="2517015"/>
            <a:ext cx="1289442" cy="5453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456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E8A303-82A2-754E-AC65-7000E937EB72}"/>
              </a:ext>
            </a:extLst>
          </p:cNvPr>
          <p:cNvSpPr txBox="1"/>
          <p:nvPr/>
        </p:nvSpPr>
        <p:spPr>
          <a:xfrm>
            <a:off x="356934" y="1782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数据优势</a:t>
            </a:r>
            <a:endParaRPr kumimoji="1" lang="zh-CN" altLang="en-US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E0C05CE5-D498-444B-A4E6-4E5229AF6046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14">
            <a:extLst>
              <a:ext uri="{FF2B5EF4-FFF2-40B4-BE49-F238E27FC236}">
                <a16:creationId xmlns:a16="http://schemas.microsoft.com/office/drawing/2014/main" id="{ED7D5E57-E798-F041-843F-02EA204E7196}"/>
              </a:ext>
            </a:extLst>
          </p:cNvPr>
          <p:cNvSpPr txBox="1"/>
          <p:nvPr/>
        </p:nvSpPr>
        <p:spPr>
          <a:xfrm>
            <a:off x="1017354" y="1161634"/>
            <a:ext cx="3863191" cy="352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人类有史以来的所有专利；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人类有史以来所有的学术论文；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全球所有投融资数据；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所有经济统计工商数据；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所有上市公司公开文档；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中国所有券商金融机构研报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所有法院判例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所有常识知识图谱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年维基百科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年百度百科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社交媒体：主流中英文社交媒体数据（微信微博等）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defRPr sz="1600" spc="1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… …</a:t>
            </a:r>
          </a:p>
        </p:txBody>
      </p:sp>
      <p:grpSp>
        <p:nvGrpSpPr>
          <p:cNvPr id="5" name="组合 63">
            <a:extLst>
              <a:ext uri="{FF2B5EF4-FFF2-40B4-BE49-F238E27FC236}">
                <a16:creationId xmlns:a16="http://schemas.microsoft.com/office/drawing/2014/main" id="{11131855-2432-1E46-8A17-957782EA5EF6}"/>
              </a:ext>
            </a:extLst>
          </p:cNvPr>
          <p:cNvGrpSpPr/>
          <p:nvPr/>
        </p:nvGrpSpPr>
        <p:grpSpPr>
          <a:xfrm>
            <a:off x="4469445" y="930166"/>
            <a:ext cx="4417298" cy="3881800"/>
            <a:chOff x="0" y="0"/>
            <a:chExt cx="6035728" cy="5304033"/>
          </a:xfrm>
        </p:grpSpPr>
        <p:sp>
          <p:nvSpPr>
            <p:cNvPr id="6" name="六边形 34">
              <a:extLst>
                <a:ext uri="{FF2B5EF4-FFF2-40B4-BE49-F238E27FC236}">
                  <a16:creationId xmlns:a16="http://schemas.microsoft.com/office/drawing/2014/main" id="{B3B30C2A-E188-2B43-87BE-65B285CEECCA}"/>
                </a:ext>
              </a:extLst>
            </p:cNvPr>
            <p:cNvSpPr/>
            <p:nvPr/>
          </p:nvSpPr>
          <p:spPr>
            <a:xfrm>
              <a:off x="2318570" y="598358"/>
              <a:ext cx="1409037" cy="1144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388" y="0"/>
                  </a:lnTo>
                  <a:lnTo>
                    <a:pt x="17212" y="0"/>
                  </a:lnTo>
                  <a:lnTo>
                    <a:pt x="21600" y="10800"/>
                  </a:lnTo>
                  <a:lnTo>
                    <a:pt x="17212" y="21600"/>
                  </a:lnTo>
                  <a:lnTo>
                    <a:pt x="438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2494">
                <a:lnSpc>
                  <a:spcPct val="130000"/>
                </a:lnSpc>
                <a:defRPr sz="1600">
                  <a:solidFill>
                    <a:srgbClr val="205F8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grpSp>
          <p:nvGrpSpPr>
            <p:cNvPr id="7" name="组合 20">
              <a:extLst>
                <a:ext uri="{FF2B5EF4-FFF2-40B4-BE49-F238E27FC236}">
                  <a16:creationId xmlns:a16="http://schemas.microsoft.com/office/drawing/2014/main" id="{4F663B16-B982-4A46-8B10-D4D95496EFF5}"/>
                </a:ext>
              </a:extLst>
            </p:cNvPr>
            <p:cNvGrpSpPr/>
            <p:nvPr/>
          </p:nvGrpSpPr>
          <p:grpSpPr>
            <a:xfrm>
              <a:off x="0" y="607093"/>
              <a:ext cx="1409036" cy="1144987"/>
              <a:chOff x="0" y="0"/>
              <a:chExt cx="1409035" cy="1144986"/>
            </a:xfrm>
          </p:grpSpPr>
          <p:sp>
            <p:nvSpPr>
              <p:cNvPr id="50" name="六边形 36">
                <a:extLst>
                  <a:ext uri="{FF2B5EF4-FFF2-40B4-BE49-F238E27FC236}">
                    <a16:creationId xmlns:a16="http://schemas.microsoft.com/office/drawing/2014/main" id="{C2E49067-0898-4448-83E9-E54B16BA3B17}"/>
                  </a:ext>
                </a:extLst>
              </p:cNvPr>
              <p:cNvSpPr/>
              <p:nvPr/>
            </p:nvSpPr>
            <p:spPr>
              <a:xfrm>
                <a:off x="0" y="-1"/>
                <a:ext cx="1409036" cy="1144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8" y="0"/>
                    </a:lnTo>
                    <a:lnTo>
                      <a:pt x="17212" y="0"/>
                    </a:lnTo>
                    <a:lnTo>
                      <a:pt x="21600" y="10800"/>
                    </a:lnTo>
                    <a:lnTo>
                      <a:pt x="17212" y="21600"/>
                    </a:lnTo>
                    <a:lnTo>
                      <a:pt x="4388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2494">
                  <a:lnSpc>
                    <a:spcPct val="130000"/>
                  </a:lnSpc>
                  <a:defRPr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pic>
            <p:nvPicPr>
              <p:cNvPr id="51" name="图片 37" descr="图片 37">
                <a:extLst>
                  <a:ext uri="{FF2B5EF4-FFF2-40B4-BE49-F238E27FC236}">
                    <a16:creationId xmlns:a16="http://schemas.microsoft.com/office/drawing/2014/main" id="{A374C514-6007-5A43-BB62-132DAA836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279" y="265925"/>
                <a:ext cx="929027" cy="4580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" name="文本框 38">
                <a:extLst>
                  <a:ext uri="{FF2B5EF4-FFF2-40B4-BE49-F238E27FC236}">
                    <a16:creationId xmlns:a16="http://schemas.microsoft.com/office/drawing/2014/main" id="{F5BFA39F-8DD1-7440-81D2-A0E0C1CF178C}"/>
                  </a:ext>
                </a:extLst>
              </p:cNvPr>
              <p:cNvSpPr txBox="1"/>
              <p:nvPr/>
            </p:nvSpPr>
            <p:spPr>
              <a:xfrm>
                <a:off x="59827" y="669974"/>
                <a:ext cx="1074240" cy="205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912494">
                  <a:lnSpc>
                    <a:spcPct val="130000"/>
                  </a:lnSpc>
                  <a:spcBef>
                    <a:spcPts val="800"/>
                  </a:spcBef>
                  <a:defRPr sz="600">
                    <a:latin typeface="Arial Black"/>
                    <a:ea typeface="Arial Black"/>
                    <a:cs typeface="Arial Black"/>
                    <a:sym typeface="Arial Black"/>
                  </a:defRPr>
                </a:lvl1pPr>
              </a:lstStyle>
              <a:p>
                <a:r>
                  <a:t>European Patent Office</a:t>
                </a:r>
              </a:p>
            </p:txBody>
          </p:sp>
        </p:grpSp>
        <p:grpSp>
          <p:nvGrpSpPr>
            <p:cNvPr id="8" name="组合 29">
              <a:extLst>
                <a:ext uri="{FF2B5EF4-FFF2-40B4-BE49-F238E27FC236}">
                  <a16:creationId xmlns:a16="http://schemas.microsoft.com/office/drawing/2014/main" id="{A7FDF2BB-689F-4642-9DEF-0F12E3333C9C}"/>
                </a:ext>
              </a:extLst>
            </p:cNvPr>
            <p:cNvGrpSpPr/>
            <p:nvPr/>
          </p:nvGrpSpPr>
          <p:grpSpPr>
            <a:xfrm>
              <a:off x="1162993" y="2359837"/>
              <a:ext cx="1409035" cy="1144988"/>
              <a:chOff x="0" y="0"/>
              <a:chExt cx="1409034" cy="1144986"/>
            </a:xfrm>
          </p:grpSpPr>
          <p:sp>
            <p:nvSpPr>
              <p:cNvPr id="46" name="六边形 40">
                <a:extLst>
                  <a:ext uri="{FF2B5EF4-FFF2-40B4-BE49-F238E27FC236}">
                    <a16:creationId xmlns:a16="http://schemas.microsoft.com/office/drawing/2014/main" id="{0EF19922-C6E8-8845-8D91-C9A5B874F08D}"/>
                  </a:ext>
                </a:extLst>
              </p:cNvPr>
              <p:cNvSpPr/>
              <p:nvPr/>
            </p:nvSpPr>
            <p:spPr>
              <a:xfrm>
                <a:off x="0" y="0"/>
                <a:ext cx="1409035" cy="1144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8" y="0"/>
                    </a:lnTo>
                    <a:lnTo>
                      <a:pt x="17212" y="0"/>
                    </a:lnTo>
                    <a:lnTo>
                      <a:pt x="21600" y="10800"/>
                    </a:lnTo>
                    <a:lnTo>
                      <a:pt x="17212" y="21600"/>
                    </a:lnTo>
                    <a:lnTo>
                      <a:pt x="4388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2494">
                  <a:lnSpc>
                    <a:spcPct val="130000"/>
                  </a:lnSpc>
                  <a:defRPr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pic>
            <p:nvPicPr>
              <p:cNvPr id="47" name="图片 41" descr="图片 41">
                <a:extLst>
                  <a:ext uri="{FF2B5EF4-FFF2-40B4-BE49-F238E27FC236}">
                    <a16:creationId xmlns:a16="http://schemas.microsoft.com/office/drawing/2014/main" id="{4B2E0DA7-D2B9-224D-BFC8-19BF94271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9910" t="4134" r="21841" b="34534"/>
              <a:stretch>
                <a:fillRect/>
              </a:stretch>
            </p:blipFill>
            <p:spPr>
              <a:xfrm>
                <a:off x="291545" y="69814"/>
                <a:ext cx="822714" cy="645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" name="文本框 42">
                <a:extLst>
                  <a:ext uri="{FF2B5EF4-FFF2-40B4-BE49-F238E27FC236}">
                    <a16:creationId xmlns:a16="http://schemas.microsoft.com/office/drawing/2014/main" id="{6D8D35F9-A937-3442-90F7-6CF5D5FFE75A}"/>
                  </a:ext>
                </a:extLst>
              </p:cNvPr>
              <p:cNvSpPr txBox="1"/>
              <p:nvPr/>
            </p:nvSpPr>
            <p:spPr>
              <a:xfrm>
                <a:off x="189823" y="654307"/>
                <a:ext cx="904241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912494">
                  <a:lnSpc>
                    <a:spcPct val="130000"/>
                  </a:lnSpc>
                  <a:spcBef>
                    <a:spcPts val="800"/>
                  </a:spcBef>
                  <a:defRPr sz="9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国家知识产权局</a:t>
                </a:r>
              </a:p>
            </p:txBody>
          </p:sp>
          <p:sp>
            <p:nvSpPr>
              <p:cNvPr id="49" name="文本框 43">
                <a:extLst>
                  <a:ext uri="{FF2B5EF4-FFF2-40B4-BE49-F238E27FC236}">
                    <a16:creationId xmlns:a16="http://schemas.microsoft.com/office/drawing/2014/main" id="{11AAA9DB-7859-9745-9327-38D2F3376930}"/>
                  </a:ext>
                </a:extLst>
              </p:cNvPr>
              <p:cNvSpPr txBox="1"/>
              <p:nvPr/>
            </p:nvSpPr>
            <p:spPr>
              <a:xfrm>
                <a:off x="353404" y="774419"/>
                <a:ext cx="578245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912494">
                  <a:lnSpc>
                    <a:spcPct val="130000"/>
                  </a:lnSpc>
                  <a:spcBef>
                    <a:spcPts val="800"/>
                  </a:spcBef>
                  <a:defRPr sz="1400">
                    <a:latin typeface="Arial Black"/>
                    <a:ea typeface="Arial Black"/>
                    <a:cs typeface="Arial Black"/>
                    <a:sym typeface="Arial Black"/>
                  </a:defRPr>
                </a:lvl1pPr>
              </a:lstStyle>
              <a:p>
                <a:r>
                  <a:t>SIPO</a:t>
                </a:r>
              </a:p>
            </p:txBody>
          </p:sp>
        </p:grpSp>
        <p:grpSp>
          <p:nvGrpSpPr>
            <p:cNvPr id="9" name="组合 25">
              <a:extLst>
                <a:ext uri="{FF2B5EF4-FFF2-40B4-BE49-F238E27FC236}">
                  <a16:creationId xmlns:a16="http://schemas.microsoft.com/office/drawing/2014/main" id="{82DFF387-29E9-FE45-B63B-34720FA175BB}"/>
                </a:ext>
              </a:extLst>
            </p:cNvPr>
            <p:cNvGrpSpPr/>
            <p:nvPr/>
          </p:nvGrpSpPr>
          <p:grpSpPr>
            <a:xfrm>
              <a:off x="2317734" y="2970298"/>
              <a:ext cx="1407600" cy="1145835"/>
              <a:chOff x="0" y="0"/>
              <a:chExt cx="1407599" cy="1145834"/>
            </a:xfrm>
          </p:grpSpPr>
          <p:grpSp>
            <p:nvGrpSpPr>
              <p:cNvPr id="42" name="组合 35">
                <a:extLst>
                  <a:ext uri="{FF2B5EF4-FFF2-40B4-BE49-F238E27FC236}">
                    <a16:creationId xmlns:a16="http://schemas.microsoft.com/office/drawing/2014/main" id="{DD76DFBF-3D18-0B48-AF81-394166ADE9FB}"/>
                  </a:ext>
                </a:extLst>
              </p:cNvPr>
              <p:cNvGrpSpPr/>
              <p:nvPr/>
            </p:nvGrpSpPr>
            <p:grpSpPr>
              <a:xfrm>
                <a:off x="0" y="0"/>
                <a:ext cx="1407600" cy="1145835"/>
                <a:chOff x="0" y="0"/>
                <a:chExt cx="1407599" cy="1145834"/>
              </a:xfrm>
            </p:grpSpPr>
            <p:sp>
              <p:nvSpPr>
                <p:cNvPr id="44" name="六边形 15">
                  <a:extLst>
                    <a:ext uri="{FF2B5EF4-FFF2-40B4-BE49-F238E27FC236}">
                      <a16:creationId xmlns:a16="http://schemas.microsoft.com/office/drawing/2014/main" id="{BDD6BD7A-A1CD-2E44-8D7E-64023803BB1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407600" cy="11458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396" y="0"/>
                      </a:lnTo>
                      <a:lnTo>
                        <a:pt x="17204" y="0"/>
                      </a:lnTo>
                      <a:lnTo>
                        <a:pt x="21600" y="10800"/>
                      </a:lnTo>
                      <a:lnTo>
                        <a:pt x="17204" y="21600"/>
                      </a:lnTo>
                      <a:lnTo>
                        <a:pt x="4396" y="21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1000">
                      <a:srgbClr val="014D99"/>
                    </a:gs>
                    <a:gs pos="51000">
                      <a:srgbClr val="013976"/>
                    </a:gs>
                  </a:gsLst>
                  <a:lin ang="5400000" scaled="0"/>
                </a:gradFill>
                <a:ln w="9525" cap="flat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30000"/>
                    </a:lnSpc>
                    <a:defRPr sz="1800">
                      <a:solidFill>
                        <a:srgbClr val="FFFFFF"/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defRPr>
                  </a:pPr>
                  <a:endParaRPr/>
                </a:p>
              </p:txBody>
            </p:sp>
            <p:pic>
              <p:nvPicPr>
                <p:cNvPr id="45" name="图片 48" descr="图片 48">
                  <a:extLst>
                    <a:ext uri="{FF2B5EF4-FFF2-40B4-BE49-F238E27FC236}">
                      <a16:creationId xmlns:a16="http://schemas.microsoft.com/office/drawing/2014/main" id="{FE54C66B-683F-E04D-83F9-B901FC482D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495" r="84210"/>
                <a:stretch>
                  <a:fillRect/>
                </a:stretch>
              </p:blipFill>
              <p:spPr>
                <a:xfrm>
                  <a:off x="435404" y="112730"/>
                  <a:ext cx="507348" cy="48052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3" name="文本框 46">
                <a:extLst>
                  <a:ext uri="{FF2B5EF4-FFF2-40B4-BE49-F238E27FC236}">
                    <a16:creationId xmlns:a16="http://schemas.microsoft.com/office/drawing/2014/main" id="{2EE6C4A9-829F-EC4D-89B2-744A47094433}"/>
                  </a:ext>
                </a:extLst>
              </p:cNvPr>
              <p:cNvSpPr txBox="1"/>
              <p:nvPr/>
            </p:nvSpPr>
            <p:spPr>
              <a:xfrm>
                <a:off x="320049" y="660921"/>
                <a:ext cx="1065566" cy="218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30000"/>
                  </a:lnSpc>
                  <a:spcBef>
                    <a:spcPts val="800"/>
                  </a:spcBef>
                  <a:defRPr sz="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>
                    <a:latin typeface="Microsoft YaHei"/>
                    <a:ea typeface="Microsoft YaHei"/>
                    <a:cs typeface="Microsoft YaHei"/>
                    <a:sym typeface="Microsoft YaHei"/>
                  </a:rPr>
                  <a:t>国家统计局</a:t>
                </a:r>
              </a:p>
            </p:txBody>
          </p:sp>
        </p:grpSp>
        <p:grpSp>
          <p:nvGrpSpPr>
            <p:cNvPr id="10" name="六边形 10">
              <a:extLst>
                <a:ext uri="{FF2B5EF4-FFF2-40B4-BE49-F238E27FC236}">
                  <a16:creationId xmlns:a16="http://schemas.microsoft.com/office/drawing/2014/main" id="{F705B450-3A94-AF40-8F05-AF4C353D5E6D}"/>
                </a:ext>
              </a:extLst>
            </p:cNvPr>
            <p:cNvGrpSpPr/>
            <p:nvPr/>
          </p:nvGrpSpPr>
          <p:grpSpPr>
            <a:xfrm>
              <a:off x="3467010" y="1180919"/>
              <a:ext cx="1407599" cy="1144046"/>
              <a:chOff x="0" y="0"/>
              <a:chExt cx="1407597" cy="1144044"/>
            </a:xfrm>
          </p:grpSpPr>
          <p:sp>
            <p:nvSpPr>
              <p:cNvPr id="40" name="形状">
                <a:extLst>
                  <a:ext uri="{FF2B5EF4-FFF2-40B4-BE49-F238E27FC236}">
                    <a16:creationId xmlns:a16="http://schemas.microsoft.com/office/drawing/2014/main" id="{F4D18A51-7C1B-D94F-848B-6EA42C5E1152}"/>
                  </a:ext>
                </a:extLst>
              </p:cNvPr>
              <p:cNvSpPr/>
              <p:nvPr/>
            </p:nvSpPr>
            <p:spPr>
              <a:xfrm>
                <a:off x="0" y="0"/>
                <a:ext cx="1407598" cy="1144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9" y="0"/>
                    </a:lnTo>
                    <a:lnTo>
                      <a:pt x="17211" y="0"/>
                    </a:lnTo>
                    <a:lnTo>
                      <a:pt x="21600" y="10800"/>
                    </a:lnTo>
                    <a:lnTo>
                      <a:pt x="17211" y="21600"/>
                    </a:lnTo>
                    <a:lnTo>
                      <a:pt x="4389" y="21600"/>
                    </a:lnTo>
                    <a:close/>
                  </a:path>
                </a:pathLst>
              </a:custGeom>
              <a:solidFill>
                <a:srgbClr val="497B8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/>
              </a:p>
            </p:txBody>
          </p:sp>
          <p:sp>
            <p:nvSpPr>
              <p:cNvPr id="41" name="投融资…">
                <a:extLst>
                  <a:ext uri="{FF2B5EF4-FFF2-40B4-BE49-F238E27FC236}">
                    <a16:creationId xmlns:a16="http://schemas.microsoft.com/office/drawing/2014/main" id="{A5AECC9A-E425-4041-8312-37E9BF166A60}"/>
                  </a:ext>
                </a:extLst>
              </p:cNvPr>
              <p:cNvSpPr txBox="1"/>
              <p:nvPr/>
            </p:nvSpPr>
            <p:spPr>
              <a:xfrm>
                <a:off x="212636" y="219597"/>
                <a:ext cx="982326" cy="704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lnSpc>
                    <a:spcPct val="130000"/>
                  </a:lnSpc>
                  <a:defRPr sz="16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r>
                  <a:t>投融资</a:t>
                </a:r>
              </a:p>
              <a:p>
                <a:pPr algn="ctr">
                  <a:lnSpc>
                    <a:spcPct val="130000"/>
                  </a:lnSpc>
                  <a:defRPr sz="16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r>
                  <a:t>数据库</a:t>
                </a:r>
              </a:p>
            </p:txBody>
          </p:sp>
        </p:grpSp>
        <p:grpSp>
          <p:nvGrpSpPr>
            <p:cNvPr id="11" name="六边形 52">
              <a:extLst>
                <a:ext uri="{FF2B5EF4-FFF2-40B4-BE49-F238E27FC236}">
                  <a16:creationId xmlns:a16="http://schemas.microsoft.com/office/drawing/2014/main" id="{4D072EF5-7783-D44C-A142-0AFB12ECD550}"/>
                </a:ext>
              </a:extLst>
            </p:cNvPr>
            <p:cNvGrpSpPr/>
            <p:nvPr/>
          </p:nvGrpSpPr>
          <p:grpSpPr>
            <a:xfrm>
              <a:off x="4626690" y="1774162"/>
              <a:ext cx="1409038" cy="1144990"/>
              <a:chOff x="0" y="-1"/>
              <a:chExt cx="1409036" cy="1144988"/>
            </a:xfrm>
          </p:grpSpPr>
          <p:sp>
            <p:nvSpPr>
              <p:cNvPr id="38" name="形状">
                <a:extLst>
                  <a:ext uri="{FF2B5EF4-FFF2-40B4-BE49-F238E27FC236}">
                    <a16:creationId xmlns:a16="http://schemas.microsoft.com/office/drawing/2014/main" id="{E6180AE5-18CC-C845-BB57-6E36BA4EED44}"/>
                  </a:ext>
                </a:extLst>
              </p:cNvPr>
              <p:cNvSpPr/>
              <p:nvPr/>
            </p:nvSpPr>
            <p:spPr>
              <a:xfrm>
                <a:off x="0" y="-1"/>
                <a:ext cx="1409036" cy="1144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8" y="0"/>
                    </a:lnTo>
                    <a:lnTo>
                      <a:pt x="17212" y="0"/>
                    </a:lnTo>
                    <a:lnTo>
                      <a:pt x="21600" y="10800"/>
                    </a:lnTo>
                    <a:lnTo>
                      <a:pt x="17212" y="21600"/>
                    </a:lnTo>
                    <a:lnTo>
                      <a:pt x="4388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2494">
                  <a:lnSpc>
                    <a:spcPct val="130000"/>
                  </a:lnSpc>
                </a:pPr>
                <a:endParaRPr/>
              </a:p>
            </p:txBody>
          </p:sp>
          <p:sp>
            <p:nvSpPr>
              <p:cNvPr id="39" name="海量知识图谱">
                <a:extLst>
                  <a:ext uri="{FF2B5EF4-FFF2-40B4-BE49-F238E27FC236}">
                    <a16:creationId xmlns:a16="http://schemas.microsoft.com/office/drawing/2014/main" id="{0707946F-FE44-474A-BDD4-5AB56AB0450E}"/>
                  </a:ext>
                </a:extLst>
              </p:cNvPr>
              <p:cNvSpPr txBox="1"/>
              <p:nvPr/>
            </p:nvSpPr>
            <p:spPr>
              <a:xfrm>
                <a:off x="212826" y="197381"/>
                <a:ext cx="983380" cy="7502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912494">
                  <a:lnSpc>
                    <a:spcPct val="130000"/>
                  </a:lnSpc>
                  <a:defRPr sz="1600">
                    <a:solidFill>
                      <a:srgbClr val="205F8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rPr sz="1200" b="1" dirty="0" err="1"/>
                  <a:t>海量知识图谱</a:t>
                </a:r>
                <a:endParaRPr sz="1200" b="1" dirty="0"/>
              </a:p>
            </p:txBody>
          </p:sp>
        </p:grpSp>
        <p:sp>
          <p:nvSpPr>
            <p:cNvPr id="12" name="文本框 1">
              <a:extLst>
                <a:ext uri="{FF2B5EF4-FFF2-40B4-BE49-F238E27FC236}">
                  <a16:creationId xmlns:a16="http://schemas.microsoft.com/office/drawing/2014/main" id="{F18BA05A-B15A-9B4D-9B2F-075DC02C645F}"/>
                </a:ext>
              </a:extLst>
            </p:cNvPr>
            <p:cNvSpPr txBox="1"/>
            <p:nvPr/>
          </p:nvSpPr>
          <p:spPr>
            <a:xfrm>
              <a:off x="2559750" y="748195"/>
              <a:ext cx="967242" cy="7502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lnSpc>
                  <a:spcPct val="130000"/>
                </a:lnSpc>
                <a:defRPr sz="1600">
                  <a:solidFill>
                    <a:srgbClr val="205F8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 sz="1200" b="1" dirty="0"/>
                <a:t>1.5亿+</a:t>
              </a:r>
            </a:p>
            <a:p>
              <a:pPr algn="ctr">
                <a:lnSpc>
                  <a:spcPct val="130000"/>
                </a:lnSpc>
                <a:defRPr sz="1600">
                  <a:solidFill>
                    <a:srgbClr val="205F8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 sz="1200" b="1" dirty="0" err="1"/>
                <a:t>学术论文</a:t>
              </a:r>
              <a:endParaRPr sz="1200" b="1" dirty="0"/>
            </a:p>
          </p:txBody>
        </p:sp>
        <p:grpSp>
          <p:nvGrpSpPr>
            <p:cNvPr id="13" name="组合 59">
              <a:extLst>
                <a:ext uri="{FF2B5EF4-FFF2-40B4-BE49-F238E27FC236}">
                  <a16:creationId xmlns:a16="http://schemas.microsoft.com/office/drawing/2014/main" id="{4E2E7FB7-092C-F24F-8230-F8A6F536339B}"/>
                </a:ext>
              </a:extLst>
            </p:cNvPr>
            <p:cNvGrpSpPr/>
            <p:nvPr/>
          </p:nvGrpSpPr>
          <p:grpSpPr>
            <a:xfrm>
              <a:off x="2315965" y="1777610"/>
              <a:ext cx="1409037" cy="1144987"/>
              <a:chOff x="0" y="0"/>
              <a:chExt cx="1409035" cy="1144986"/>
            </a:xfrm>
          </p:grpSpPr>
          <p:sp>
            <p:nvSpPr>
              <p:cNvPr id="35" name="六边形 49">
                <a:extLst>
                  <a:ext uri="{FF2B5EF4-FFF2-40B4-BE49-F238E27FC236}">
                    <a16:creationId xmlns:a16="http://schemas.microsoft.com/office/drawing/2014/main" id="{E0B4DF60-1805-7848-96CB-70097CA4A715}"/>
                  </a:ext>
                </a:extLst>
              </p:cNvPr>
              <p:cNvSpPr/>
              <p:nvPr/>
            </p:nvSpPr>
            <p:spPr>
              <a:xfrm>
                <a:off x="0" y="-1"/>
                <a:ext cx="1409036" cy="1144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8" y="0"/>
                    </a:lnTo>
                    <a:lnTo>
                      <a:pt x="17212" y="0"/>
                    </a:lnTo>
                    <a:lnTo>
                      <a:pt x="21600" y="10800"/>
                    </a:lnTo>
                    <a:lnTo>
                      <a:pt x="17212" y="21600"/>
                    </a:lnTo>
                    <a:lnTo>
                      <a:pt x="4388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2494">
                  <a:lnSpc>
                    <a:spcPct val="130000"/>
                  </a:lnSpc>
                  <a:defRPr sz="1800"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pic>
            <p:nvPicPr>
              <p:cNvPr id="36" name="image1.png" descr="image1.png">
                <a:extLst>
                  <a:ext uri="{FF2B5EF4-FFF2-40B4-BE49-F238E27FC236}">
                    <a16:creationId xmlns:a16="http://schemas.microsoft.com/office/drawing/2014/main" id="{D9007C3B-FF4B-B740-9C70-BB6EEFC35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585" y="662534"/>
                <a:ext cx="688626" cy="2249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图片 28" descr="图片 28">
                <a:extLst>
                  <a:ext uri="{FF2B5EF4-FFF2-40B4-BE49-F238E27FC236}">
                    <a16:creationId xmlns:a16="http://schemas.microsoft.com/office/drawing/2014/main" id="{3AA2C36C-0DAF-5746-BF05-69C0B0287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704" y="319002"/>
                <a:ext cx="723379" cy="2683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" name="组合 6">
              <a:extLst>
                <a:ext uri="{FF2B5EF4-FFF2-40B4-BE49-F238E27FC236}">
                  <a16:creationId xmlns:a16="http://schemas.microsoft.com/office/drawing/2014/main" id="{1A9BC493-34B1-E14E-B6C4-4D495E535D66}"/>
                </a:ext>
              </a:extLst>
            </p:cNvPr>
            <p:cNvGrpSpPr/>
            <p:nvPr/>
          </p:nvGrpSpPr>
          <p:grpSpPr>
            <a:xfrm>
              <a:off x="2324518" y="4158197"/>
              <a:ext cx="1409634" cy="1145836"/>
              <a:chOff x="0" y="0"/>
              <a:chExt cx="1409633" cy="1145835"/>
            </a:xfrm>
          </p:grpSpPr>
          <p:sp>
            <p:nvSpPr>
              <p:cNvPr id="32" name="六边形 38">
                <a:extLst>
                  <a:ext uri="{FF2B5EF4-FFF2-40B4-BE49-F238E27FC236}">
                    <a16:creationId xmlns:a16="http://schemas.microsoft.com/office/drawing/2014/main" id="{03DFD94A-A606-614D-9907-2D5AAEBC8651}"/>
                  </a:ext>
                </a:extLst>
              </p:cNvPr>
              <p:cNvSpPr/>
              <p:nvPr/>
            </p:nvSpPr>
            <p:spPr>
              <a:xfrm>
                <a:off x="0" y="0"/>
                <a:ext cx="1409634" cy="1145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9" y="0"/>
                    </a:lnTo>
                    <a:lnTo>
                      <a:pt x="17211" y="0"/>
                    </a:lnTo>
                    <a:lnTo>
                      <a:pt x="21600" y="10800"/>
                    </a:lnTo>
                    <a:lnTo>
                      <a:pt x="17211" y="21600"/>
                    </a:lnTo>
                    <a:lnTo>
                      <a:pt x="4389" y="21600"/>
                    </a:lnTo>
                    <a:close/>
                  </a:path>
                </a:pathLst>
              </a:custGeom>
              <a:solidFill>
                <a:srgbClr val="333333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30000"/>
                  </a:lnSpc>
                  <a:defRPr sz="18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pic>
            <p:nvPicPr>
              <p:cNvPr id="33" name="图片 32" descr="图片 32">
                <a:extLst>
                  <a:ext uri="{FF2B5EF4-FFF2-40B4-BE49-F238E27FC236}">
                    <a16:creationId xmlns:a16="http://schemas.microsoft.com/office/drawing/2014/main" id="{9A8CCCD7-BA35-B04B-A4BD-F9A4BB86D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782" y="67589"/>
                <a:ext cx="721036" cy="679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" name="图片 33" descr="图片 33">
                <a:extLst>
                  <a:ext uri="{FF2B5EF4-FFF2-40B4-BE49-F238E27FC236}">
                    <a16:creationId xmlns:a16="http://schemas.microsoft.com/office/drawing/2014/main" id="{118FDD19-4243-D746-841B-77E2ADC4E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397" y="780804"/>
                <a:ext cx="1001810" cy="1653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" name="组合 50">
              <a:extLst>
                <a:ext uri="{FF2B5EF4-FFF2-40B4-BE49-F238E27FC236}">
                  <a16:creationId xmlns:a16="http://schemas.microsoft.com/office/drawing/2014/main" id="{C67766E4-462C-7043-9A92-01257250D76D}"/>
                </a:ext>
              </a:extLst>
            </p:cNvPr>
            <p:cNvGrpSpPr/>
            <p:nvPr/>
          </p:nvGrpSpPr>
          <p:grpSpPr>
            <a:xfrm>
              <a:off x="1166565" y="1188377"/>
              <a:ext cx="1409037" cy="1144987"/>
              <a:chOff x="0" y="0"/>
              <a:chExt cx="1409035" cy="1144986"/>
            </a:xfrm>
          </p:grpSpPr>
          <p:sp>
            <p:nvSpPr>
              <p:cNvPr id="30" name="六边形 52">
                <a:extLst>
                  <a:ext uri="{FF2B5EF4-FFF2-40B4-BE49-F238E27FC236}">
                    <a16:creationId xmlns:a16="http://schemas.microsoft.com/office/drawing/2014/main" id="{439937C9-DAD2-424D-A916-9576376E1384}"/>
                  </a:ext>
                </a:extLst>
              </p:cNvPr>
              <p:cNvSpPr/>
              <p:nvPr/>
            </p:nvSpPr>
            <p:spPr>
              <a:xfrm>
                <a:off x="0" y="-1"/>
                <a:ext cx="1409036" cy="1144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8" y="0"/>
                    </a:lnTo>
                    <a:lnTo>
                      <a:pt x="17212" y="0"/>
                    </a:lnTo>
                    <a:lnTo>
                      <a:pt x="21600" y="10800"/>
                    </a:lnTo>
                    <a:lnTo>
                      <a:pt x="17212" y="21600"/>
                    </a:lnTo>
                    <a:lnTo>
                      <a:pt x="4388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2494">
                  <a:lnSpc>
                    <a:spcPct val="130000"/>
                  </a:lnSpc>
                  <a:defRPr sz="1600">
                    <a:solidFill>
                      <a:srgbClr val="205F8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pic>
            <p:nvPicPr>
              <p:cNvPr id="31" name="图片 42" descr="图片 42">
                <a:extLst>
                  <a:ext uri="{FF2B5EF4-FFF2-40B4-BE49-F238E27FC236}">
                    <a16:creationId xmlns:a16="http://schemas.microsoft.com/office/drawing/2014/main" id="{01537624-15A1-554B-9F8B-A2C407B06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584" y="232650"/>
                <a:ext cx="766430" cy="7329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6" name="组合 52">
              <a:extLst>
                <a:ext uri="{FF2B5EF4-FFF2-40B4-BE49-F238E27FC236}">
                  <a16:creationId xmlns:a16="http://schemas.microsoft.com/office/drawing/2014/main" id="{D707854B-4E5E-0441-B33F-5AEE4A27FC6E}"/>
                </a:ext>
              </a:extLst>
            </p:cNvPr>
            <p:cNvGrpSpPr/>
            <p:nvPr/>
          </p:nvGrpSpPr>
          <p:grpSpPr>
            <a:xfrm>
              <a:off x="1161513" y="0"/>
              <a:ext cx="1409037" cy="1144987"/>
              <a:chOff x="0" y="0"/>
              <a:chExt cx="1409035" cy="1144986"/>
            </a:xfrm>
          </p:grpSpPr>
          <p:sp>
            <p:nvSpPr>
              <p:cNvPr id="28" name="六边形 52">
                <a:extLst>
                  <a:ext uri="{FF2B5EF4-FFF2-40B4-BE49-F238E27FC236}">
                    <a16:creationId xmlns:a16="http://schemas.microsoft.com/office/drawing/2014/main" id="{2771122A-966C-814C-8FE0-1B0701848192}"/>
                  </a:ext>
                </a:extLst>
              </p:cNvPr>
              <p:cNvSpPr/>
              <p:nvPr/>
            </p:nvSpPr>
            <p:spPr>
              <a:xfrm>
                <a:off x="0" y="-1"/>
                <a:ext cx="1409036" cy="1144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8" y="0"/>
                    </a:lnTo>
                    <a:lnTo>
                      <a:pt x="17212" y="0"/>
                    </a:lnTo>
                    <a:lnTo>
                      <a:pt x="21600" y="10800"/>
                    </a:lnTo>
                    <a:lnTo>
                      <a:pt x="17212" y="21600"/>
                    </a:lnTo>
                    <a:lnTo>
                      <a:pt x="4388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2494">
                  <a:lnSpc>
                    <a:spcPct val="130000"/>
                  </a:lnSpc>
                  <a:defRPr sz="1600">
                    <a:solidFill>
                      <a:srgbClr val="205F8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pic>
            <p:nvPicPr>
              <p:cNvPr id="29" name="图片 44" descr="图片 44">
                <a:extLst>
                  <a:ext uri="{FF2B5EF4-FFF2-40B4-BE49-F238E27FC236}">
                    <a16:creationId xmlns:a16="http://schemas.microsoft.com/office/drawing/2014/main" id="{C9197E9E-90E0-4742-B3D9-9AC826E25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568" y="304390"/>
                <a:ext cx="1051899" cy="4986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7" name="组合 51">
              <a:extLst>
                <a:ext uri="{FF2B5EF4-FFF2-40B4-BE49-F238E27FC236}">
                  <a16:creationId xmlns:a16="http://schemas.microsoft.com/office/drawing/2014/main" id="{AE0C969E-2AAD-7C46-B33D-DF4484E00040}"/>
                </a:ext>
              </a:extLst>
            </p:cNvPr>
            <p:cNvGrpSpPr/>
            <p:nvPr/>
          </p:nvGrpSpPr>
          <p:grpSpPr>
            <a:xfrm>
              <a:off x="3476348" y="0"/>
              <a:ext cx="1409037" cy="1144987"/>
              <a:chOff x="0" y="0"/>
              <a:chExt cx="1409035" cy="1144986"/>
            </a:xfrm>
          </p:grpSpPr>
          <p:sp>
            <p:nvSpPr>
              <p:cNvPr id="26" name="六边形 52">
                <a:extLst>
                  <a:ext uri="{FF2B5EF4-FFF2-40B4-BE49-F238E27FC236}">
                    <a16:creationId xmlns:a16="http://schemas.microsoft.com/office/drawing/2014/main" id="{09D94E62-52BB-BE49-9111-EF7FC25A2D74}"/>
                  </a:ext>
                </a:extLst>
              </p:cNvPr>
              <p:cNvSpPr/>
              <p:nvPr/>
            </p:nvSpPr>
            <p:spPr>
              <a:xfrm>
                <a:off x="0" y="-1"/>
                <a:ext cx="1409036" cy="1144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8" y="0"/>
                    </a:lnTo>
                    <a:lnTo>
                      <a:pt x="17212" y="0"/>
                    </a:lnTo>
                    <a:lnTo>
                      <a:pt x="21600" y="10800"/>
                    </a:lnTo>
                    <a:lnTo>
                      <a:pt x="17212" y="21600"/>
                    </a:lnTo>
                    <a:lnTo>
                      <a:pt x="4388" y="21600"/>
                    </a:lnTo>
                    <a:close/>
                  </a:path>
                </a:pathLst>
              </a:custGeom>
              <a:solidFill>
                <a:srgbClr val="EBEDEC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2494">
                  <a:lnSpc>
                    <a:spcPct val="130000"/>
                  </a:lnSpc>
                  <a:defRPr sz="1600">
                    <a:solidFill>
                      <a:srgbClr val="205F8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pic>
            <p:nvPicPr>
              <p:cNvPr id="27" name="图片 46" descr="图片 46">
                <a:extLst>
                  <a:ext uri="{FF2B5EF4-FFF2-40B4-BE49-F238E27FC236}">
                    <a16:creationId xmlns:a16="http://schemas.microsoft.com/office/drawing/2014/main" id="{75B7E43A-222A-4E48-979F-F08426A14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24418" t="26903" r="25036" b="32632"/>
              <a:stretch>
                <a:fillRect/>
              </a:stretch>
            </p:blipFill>
            <p:spPr>
              <a:xfrm>
                <a:off x="198196" y="305599"/>
                <a:ext cx="1026410" cy="5800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" name="组合 53">
              <a:extLst>
                <a:ext uri="{FF2B5EF4-FFF2-40B4-BE49-F238E27FC236}">
                  <a16:creationId xmlns:a16="http://schemas.microsoft.com/office/drawing/2014/main" id="{97946105-0ADB-AB4F-811A-8D1A3B23B5E7}"/>
                </a:ext>
              </a:extLst>
            </p:cNvPr>
            <p:cNvGrpSpPr/>
            <p:nvPr/>
          </p:nvGrpSpPr>
          <p:grpSpPr>
            <a:xfrm>
              <a:off x="3477184" y="3549729"/>
              <a:ext cx="1409037" cy="1144987"/>
              <a:chOff x="0" y="0"/>
              <a:chExt cx="1409035" cy="1144986"/>
            </a:xfrm>
          </p:grpSpPr>
          <p:sp>
            <p:nvSpPr>
              <p:cNvPr id="23" name="六边形 52">
                <a:extLst>
                  <a:ext uri="{FF2B5EF4-FFF2-40B4-BE49-F238E27FC236}">
                    <a16:creationId xmlns:a16="http://schemas.microsoft.com/office/drawing/2014/main" id="{28C4496A-803C-5143-BFC0-B89C4C3FC655}"/>
                  </a:ext>
                </a:extLst>
              </p:cNvPr>
              <p:cNvSpPr/>
              <p:nvPr/>
            </p:nvSpPr>
            <p:spPr>
              <a:xfrm>
                <a:off x="0" y="-1"/>
                <a:ext cx="1409036" cy="1144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8" y="0"/>
                    </a:lnTo>
                    <a:lnTo>
                      <a:pt x="17212" y="0"/>
                    </a:lnTo>
                    <a:lnTo>
                      <a:pt x="21600" y="10800"/>
                    </a:lnTo>
                    <a:lnTo>
                      <a:pt x="17212" y="21600"/>
                    </a:lnTo>
                    <a:lnTo>
                      <a:pt x="4388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2494">
                  <a:lnSpc>
                    <a:spcPct val="130000"/>
                  </a:lnSpc>
                  <a:defRPr sz="1600">
                    <a:solidFill>
                      <a:srgbClr val="205F8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pic>
            <p:nvPicPr>
              <p:cNvPr id="24" name="图片 48" descr="图片 48">
                <a:extLst>
                  <a:ext uri="{FF2B5EF4-FFF2-40B4-BE49-F238E27FC236}">
                    <a16:creationId xmlns:a16="http://schemas.microsoft.com/office/drawing/2014/main" id="{A4263047-FD0A-FF4D-85BA-296D832BE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23085" t="31460" b="28619"/>
              <a:stretch>
                <a:fillRect/>
              </a:stretch>
            </p:blipFill>
            <p:spPr>
              <a:xfrm>
                <a:off x="200105" y="668142"/>
                <a:ext cx="1026410" cy="2557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" name="图片 49" descr="图片 49">
                <a:extLst>
                  <a:ext uri="{FF2B5EF4-FFF2-40B4-BE49-F238E27FC236}">
                    <a16:creationId xmlns:a16="http://schemas.microsoft.com/office/drawing/2014/main" id="{59B479D7-4B88-4440-BE36-FDFD4B53C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7477" r="76891" b="25097"/>
              <a:stretch>
                <a:fillRect/>
              </a:stretch>
            </p:blipFill>
            <p:spPr>
              <a:xfrm>
                <a:off x="401010" y="111545"/>
                <a:ext cx="542540" cy="5344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9" name="组合 58">
              <a:extLst>
                <a:ext uri="{FF2B5EF4-FFF2-40B4-BE49-F238E27FC236}">
                  <a16:creationId xmlns:a16="http://schemas.microsoft.com/office/drawing/2014/main" id="{80D4468F-4EB0-BF40-985F-D37CE0F2D53C}"/>
                </a:ext>
              </a:extLst>
            </p:cNvPr>
            <p:cNvGrpSpPr/>
            <p:nvPr/>
          </p:nvGrpSpPr>
          <p:grpSpPr>
            <a:xfrm>
              <a:off x="3473362" y="2366022"/>
              <a:ext cx="1409037" cy="1144987"/>
              <a:chOff x="0" y="0"/>
              <a:chExt cx="1409035" cy="1144986"/>
            </a:xfrm>
          </p:grpSpPr>
          <p:sp>
            <p:nvSpPr>
              <p:cNvPr id="20" name="六边形 52">
                <a:extLst>
                  <a:ext uri="{FF2B5EF4-FFF2-40B4-BE49-F238E27FC236}">
                    <a16:creationId xmlns:a16="http://schemas.microsoft.com/office/drawing/2014/main" id="{F9507DB2-D6D0-5D4B-9CDD-674187EEF78B}"/>
                  </a:ext>
                </a:extLst>
              </p:cNvPr>
              <p:cNvSpPr/>
              <p:nvPr/>
            </p:nvSpPr>
            <p:spPr>
              <a:xfrm>
                <a:off x="0" y="-1"/>
                <a:ext cx="1409036" cy="1144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388" y="0"/>
                    </a:lnTo>
                    <a:lnTo>
                      <a:pt x="17212" y="0"/>
                    </a:lnTo>
                    <a:lnTo>
                      <a:pt x="21600" y="10800"/>
                    </a:lnTo>
                    <a:lnTo>
                      <a:pt x="17212" y="21600"/>
                    </a:lnTo>
                    <a:lnTo>
                      <a:pt x="4388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2494">
                  <a:lnSpc>
                    <a:spcPct val="130000"/>
                  </a:lnSpc>
                  <a:defRPr sz="1600">
                    <a:solidFill>
                      <a:srgbClr val="205F8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pic>
            <p:nvPicPr>
              <p:cNvPr id="21" name="图片 56" descr="图片 56">
                <a:extLst>
                  <a:ext uri="{FF2B5EF4-FFF2-40B4-BE49-F238E27FC236}">
                    <a16:creationId xmlns:a16="http://schemas.microsoft.com/office/drawing/2014/main" id="{22145FC1-7009-3A4B-921F-14A27D852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31400" t="32494" r="36800"/>
              <a:stretch>
                <a:fillRect/>
              </a:stretch>
            </p:blipFill>
            <p:spPr>
              <a:xfrm>
                <a:off x="366766" y="103759"/>
                <a:ext cx="627801" cy="7158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" name="文本框 42">
                <a:extLst>
                  <a:ext uri="{FF2B5EF4-FFF2-40B4-BE49-F238E27FC236}">
                    <a16:creationId xmlns:a16="http://schemas.microsoft.com/office/drawing/2014/main" id="{98E12606-CF95-BB49-85BC-EF63318002DD}"/>
                  </a:ext>
                </a:extLst>
              </p:cNvPr>
              <p:cNvSpPr txBox="1"/>
              <p:nvPr/>
            </p:nvSpPr>
            <p:spPr>
              <a:xfrm>
                <a:off x="111109" y="774749"/>
                <a:ext cx="1018541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912494">
                  <a:lnSpc>
                    <a:spcPct val="130000"/>
                  </a:lnSpc>
                  <a:spcBef>
                    <a:spcPts val="800"/>
                  </a:spcBef>
                  <a:defRPr sz="900"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r>
                  <a:t>国家企业信用公示</a:t>
                </a:r>
              </a:p>
            </p:txBody>
          </p:sp>
        </p:grpSp>
      </p:grpSp>
      <p:sp>
        <p:nvSpPr>
          <p:cNvPr id="53" name="矩形 31">
            <a:extLst>
              <a:ext uri="{FF2B5EF4-FFF2-40B4-BE49-F238E27FC236}">
                <a16:creationId xmlns:a16="http://schemas.microsoft.com/office/drawing/2014/main" id="{62E4EB83-7ACD-4F4F-B630-C340D74150DA}"/>
              </a:ext>
            </a:extLst>
          </p:cNvPr>
          <p:cNvSpPr txBox="1"/>
          <p:nvPr/>
        </p:nvSpPr>
        <p:spPr>
          <a:xfrm>
            <a:off x="145666" y="1166093"/>
            <a:ext cx="849485" cy="298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&lt;1&gt;</a:t>
            </a:r>
          </a:p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&lt;2&gt;</a:t>
            </a:r>
          </a:p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&lt;3&gt;</a:t>
            </a:r>
          </a:p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&lt;4&gt;</a:t>
            </a:r>
          </a:p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&lt;5&gt;</a:t>
            </a:r>
          </a:p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&lt;6&gt;</a:t>
            </a:r>
          </a:p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&lt;7&gt;</a:t>
            </a:r>
          </a:p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&lt;8&gt;</a:t>
            </a:r>
          </a:p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>
                    <a:lumMod val="75000"/>
                  </a:schemeClr>
                </a:solidFill>
              </a:rPr>
              <a:t>&lt;9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&gt;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  <a:defRPr sz="1600" spc="100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&lt;10&gt;</a:t>
            </a:r>
          </a:p>
        </p:txBody>
      </p:sp>
      <p:sp>
        <p:nvSpPr>
          <p:cNvPr id="54" name="矩形 62">
            <a:extLst>
              <a:ext uri="{FF2B5EF4-FFF2-40B4-BE49-F238E27FC236}">
                <a16:creationId xmlns:a16="http://schemas.microsoft.com/office/drawing/2014/main" id="{ECA214C0-712A-0947-AC91-357096819358}"/>
              </a:ext>
            </a:extLst>
          </p:cNvPr>
          <p:cNvSpPr txBox="1"/>
          <p:nvPr/>
        </p:nvSpPr>
        <p:spPr>
          <a:xfrm>
            <a:off x="570408" y="4658880"/>
            <a:ext cx="503445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spc="87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 err="1">
                <a:solidFill>
                  <a:schemeClr val="bg1">
                    <a:lumMod val="85000"/>
                  </a:schemeClr>
                </a:solidFill>
              </a:rPr>
              <a:t>更多数据持续整理加入中</a:t>
            </a:r>
            <a:r>
              <a:rPr lang="zh-Hans" altLang="en-US" sz="1200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sz="1200" dirty="0" err="1">
                <a:solidFill>
                  <a:schemeClr val="bg1">
                    <a:lumMod val="85000"/>
                  </a:schemeClr>
                </a:solidFill>
              </a:rPr>
              <a:t>所有数据都已建立知识图谱</a:t>
            </a:r>
            <a:r>
              <a:rPr sz="1200" dirty="0">
                <a:solidFill>
                  <a:schemeClr val="bg1">
                    <a:lumMod val="85000"/>
                  </a:schemeClr>
                </a:solidFill>
              </a:rPr>
              <a:t>。</a:t>
            </a:r>
          </a:p>
        </p:txBody>
      </p:sp>
      <p:sp>
        <p:nvSpPr>
          <p:cNvPr id="55" name="矩形 64">
            <a:extLst>
              <a:ext uri="{FF2B5EF4-FFF2-40B4-BE49-F238E27FC236}">
                <a16:creationId xmlns:a16="http://schemas.microsoft.com/office/drawing/2014/main" id="{D49D741C-64AD-284F-8851-A6DDD3647E9B}"/>
              </a:ext>
            </a:extLst>
          </p:cNvPr>
          <p:cNvSpPr txBox="1"/>
          <p:nvPr/>
        </p:nvSpPr>
        <p:spPr>
          <a:xfrm>
            <a:off x="570408" y="749812"/>
            <a:ext cx="2629692" cy="3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lnSpc>
                <a:spcPct val="150000"/>
              </a:lnSpc>
              <a:spcBef>
                <a:spcPts val="600"/>
              </a:spcBef>
              <a:defRPr sz="2200" spc="122">
                <a:solidFill>
                  <a:srgbClr val="1688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1400" b="1" dirty="0" err="1">
                <a:solidFill>
                  <a:schemeClr val="bg1">
                    <a:lumMod val="75000"/>
                  </a:schemeClr>
                </a:solidFill>
              </a:rPr>
              <a:t>我们收录了如下公共数据源</a:t>
            </a:r>
            <a:r>
              <a:rPr sz="1400" b="1" dirty="0">
                <a:solidFill>
                  <a:schemeClr val="bg1">
                    <a:lumMod val="75000"/>
                  </a:schemeClr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775623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走你的专利\空.jpg空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810" y="149066"/>
            <a:ext cx="9151144" cy="48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0.jpg8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5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1.jpg8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0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/>
        </p:nvSpPr>
        <p:spPr>
          <a:xfrm>
            <a:off x="225594" y="339046"/>
            <a:ext cx="248721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人工智能</a:t>
            </a:r>
            <a:r>
              <a:rPr lang="zh-CN" altLang="en-US" dirty="0">
                <a:solidFill>
                  <a:schemeClr val="bg1"/>
                </a:solidFill>
              </a:rPr>
              <a:t>的进步分类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44" name="Shape 644"/>
          <p:cNvSpPr>
            <a:spLocks noGrp="1"/>
          </p:cNvSpPr>
          <p:nvPr>
            <p:ph type="sldNum" sz="quarter" idx="2"/>
          </p:nvPr>
        </p:nvSpPr>
        <p:spPr>
          <a:xfrm>
            <a:off x="4445453" y="4769564"/>
            <a:ext cx="253094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84480" y="861310"/>
            <a:ext cx="6761362" cy="4532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弱人工智能</a:t>
            </a:r>
            <a:endParaRPr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pc="0" dirty="0" err="1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擅长于单个方面的任务</a:t>
            </a:r>
            <a:r>
              <a:rPr dirty="0" err="1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，下棋，人脸识别</a:t>
            </a:r>
            <a:endParaRPr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  <a:sym typeface="微软雅黑 Light"/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强人工智能</a:t>
            </a:r>
            <a:endParaRPr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pc="0" dirty="0" err="1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人类级别的，在各方面都能和人类比肩，人类能干的脑力活它都能干</a:t>
            </a:r>
            <a:r>
              <a:rPr lang="zh-CN" altLang="en-US" spc="0" dirty="0">
                <a:solidFill>
                  <a:schemeClr val="bg1"/>
                </a:solidFill>
                <a:latin typeface="微软雅黑 Light"/>
                <a:ea typeface="微软雅黑 Light"/>
                <a:cs typeface="微软雅黑 Light"/>
                <a:sym typeface="微软雅黑 Light"/>
              </a:rPr>
              <a:t>。奇点来临。</a:t>
            </a:r>
            <a:endParaRPr dirty="0">
              <a:solidFill>
                <a:schemeClr val="bg1"/>
              </a:solidFill>
              <a:latin typeface="微软雅黑 Light"/>
              <a:ea typeface="微软雅黑 Light"/>
              <a:cs typeface="微软雅黑 Light"/>
              <a:sym typeface="微软雅黑 Light"/>
            </a:endParaRP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dirty="0" err="1">
                <a:solidFill>
                  <a:schemeClr val="bg1"/>
                </a:solidFill>
              </a:rPr>
              <a:t>超级智能</a:t>
            </a:r>
            <a:r>
              <a:rPr dirty="0">
                <a:solidFill>
                  <a:schemeClr val="bg1"/>
                </a:solidFill>
              </a:rPr>
              <a:t> Super-intelligence</a:t>
            </a:r>
          </a:p>
          <a:p>
            <a:pPr algn="just">
              <a:lnSpc>
                <a:spcPct val="150000"/>
              </a:lnSpc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博斯特罗姆（</a:t>
            </a:r>
            <a:r>
              <a:rPr sz="1200"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Nick</a:t>
            </a:r>
            <a:r>
              <a:rPr sz="12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Bolstrom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）</a:t>
            </a:r>
            <a:r>
              <a:rPr sz="1200" spc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r>
              <a:rPr sz="1200" spc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年著作《超级智能》</a:t>
            </a:r>
          </a:p>
          <a:p>
            <a:pPr>
              <a:defRPr sz="14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200" dirty="0">
                <a:solidFill>
                  <a:schemeClr val="bg1"/>
                </a:solidFill>
              </a:rPr>
              <a:t>	</a:t>
            </a:r>
            <a:r>
              <a:rPr sz="1200"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在几乎所有领域都比最聪明的人都聪明，包括科学创新，通识和社交技能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生命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3.0》</a:t>
            </a:r>
            <a:r>
              <a:rPr lang="zh-CN" altLang="en-US" sz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。</a:t>
            </a:r>
            <a:endParaRPr sz="1200" dirty="0">
              <a:solidFill>
                <a:schemeClr val="bg1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400" dirty="0">
                <a:solidFill>
                  <a:schemeClr val="bg1"/>
                </a:solidFill>
              </a:rPr>
              <a:t>● 超智能 </a:t>
            </a:r>
            <a:r>
              <a:rPr lang="en-US" altLang="zh-CN" sz="1400" dirty="0">
                <a:solidFill>
                  <a:schemeClr val="bg1"/>
                </a:solidFill>
              </a:rPr>
              <a:t>Hyper-Intelligence</a:t>
            </a: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400" dirty="0">
                <a:solidFill>
                  <a:schemeClr val="bg1"/>
                </a:solidFill>
              </a:rPr>
              <a:t>	</a:t>
            </a:r>
            <a:r>
              <a:rPr sz="1400" dirty="0">
                <a:solidFill>
                  <a:schemeClr val="bg1"/>
                </a:solidFill>
              </a:rPr>
              <a:t> </a:t>
            </a:r>
            <a:r>
              <a:rPr lang="zh-CN" altLang="en-US" sz="1250" dirty="0">
                <a:solidFill>
                  <a:schemeClr val="bg1"/>
                </a:solidFill>
              </a:rPr>
              <a:t>丘奇</a:t>
            </a:r>
            <a:r>
              <a:rPr lang="en-US" altLang="zh-CN" sz="1250" dirty="0">
                <a:solidFill>
                  <a:schemeClr val="bg1"/>
                </a:solidFill>
              </a:rPr>
              <a:t>-</a:t>
            </a:r>
            <a:r>
              <a:rPr lang="zh-CN" altLang="en-US" sz="1250" dirty="0">
                <a:solidFill>
                  <a:schemeClr val="bg1"/>
                </a:solidFill>
              </a:rPr>
              <a:t>图灵论题的延申：</a:t>
            </a:r>
            <a:r>
              <a:rPr sz="1250" spc="0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图灵机</a:t>
            </a:r>
            <a:r>
              <a:rPr sz="1250" spc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=智能（图灵，1936）</a:t>
            </a:r>
            <a:endParaRPr sz="1250" spc="105"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algn="just"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50" dirty="0">
                <a:solidFill>
                  <a:schemeClr val="bg1"/>
                </a:solidFill>
              </a:rPr>
              <a:t>	</a:t>
            </a:r>
            <a:r>
              <a:rPr lang="en-US" altLang="zh-CN" sz="1250" dirty="0">
                <a:solidFill>
                  <a:schemeClr val="bg1"/>
                </a:solidFill>
              </a:rPr>
              <a:t>	</a:t>
            </a:r>
            <a:r>
              <a:rPr sz="1250" dirty="0" err="1">
                <a:solidFill>
                  <a:schemeClr val="bg1"/>
                </a:solidFill>
              </a:rPr>
              <a:t>所有的计算装置在可计算性和复杂性等价于图灵机</a:t>
            </a:r>
            <a:endParaRPr lang="en-US" altLang="zh-CN" sz="125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50" dirty="0">
                <a:solidFill>
                  <a:schemeClr val="bg1"/>
                </a:solidFill>
              </a:rPr>
              <a:t>	</a:t>
            </a:r>
            <a:r>
              <a:rPr lang="zh-CN" altLang="en-US" sz="1250" dirty="0">
                <a:solidFill>
                  <a:schemeClr val="bg1"/>
                </a:solidFill>
              </a:rPr>
              <a:t>强丘奇</a:t>
            </a:r>
            <a:r>
              <a:rPr lang="en-US" altLang="zh-CN" sz="1250" dirty="0">
                <a:solidFill>
                  <a:schemeClr val="bg1"/>
                </a:solidFill>
              </a:rPr>
              <a:t>-</a:t>
            </a:r>
            <a:r>
              <a:rPr lang="zh-CN" altLang="en-US" sz="1250" dirty="0">
                <a:solidFill>
                  <a:schemeClr val="bg1"/>
                </a:solidFill>
              </a:rPr>
              <a:t>图灵论题：所有计算装置之间的模拟成本也是多项式的</a:t>
            </a:r>
          </a:p>
          <a:p>
            <a:pPr algn="just"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50" dirty="0">
                <a:solidFill>
                  <a:schemeClr val="bg1"/>
                </a:solidFill>
              </a:rPr>
              <a:t>	但是有可能存在超计算（</a:t>
            </a:r>
            <a:r>
              <a:rPr lang="en-US" altLang="zh-CN" sz="1250" dirty="0">
                <a:solidFill>
                  <a:schemeClr val="bg1"/>
                </a:solidFill>
              </a:rPr>
              <a:t>hyper-computation</a:t>
            </a:r>
            <a:r>
              <a:rPr lang="zh-CN" altLang="en-US" sz="1250" dirty="0">
                <a:solidFill>
                  <a:schemeClr val="bg1"/>
                </a:solidFill>
              </a:rPr>
              <a:t>），例如量子计算。违反强丘奇</a:t>
            </a:r>
            <a:r>
              <a:rPr lang="en-US" altLang="zh-CN" sz="1250" dirty="0">
                <a:solidFill>
                  <a:schemeClr val="bg1"/>
                </a:solidFill>
              </a:rPr>
              <a:t>-</a:t>
            </a:r>
            <a:r>
              <a:rPr lang="zh-CN" altLang="en-US" sz="1250" dirty="0">
                <a:solidFill>
                  <a:schemeClr val="bg1"/>
                </a:solidFill>
              </a:rPr>
              <a:t>图灵论题</a:t>
            </a:r>
          </a:p>
          <a:p>
            <a:pPr algn="just">
              <a:lnSpc>
                <a:spcPct val="150000"/>
              </a:lnSpc>
              <a:defRPr sz="10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spc="0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图灵测试</a:t>
            </a:r>
            <a:r>
              <a:rPr sz="1400" spc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=智能（图灵，1948，1950）</a:t>
            </a:r>
            <a:endParaRPr sz="1400" spc="105"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algn="just">
              <a:lnSpc>
                <a:spcPct val="150000"/>
              </a:lnSpc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1200" dirty="0" err="1">
                <a:solidFill>
                  <a:schemeClr val="bg1"/>
                </a:solidFill>
              </a:rPr>
              <a:t>行为主义的定义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img12.360buyimg.com/n1/jfs/t30904/157/182039568/49348/fb439c88/5bea7768Nd9d79abb.jpg">
            <a:extLst>
              <a:ext uri="{FF2B5EF4-FFF2-40B4-BE49-F238E27FC236}">
                <a16:creationId xmlns:a16="http://schemas.microsoft.com/office/drawing/2014/main" id="{76E279D3-59E8-47B0-B9CE-7AF6EA7F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86" y="2571750"/>
            <a:ext cx="1959869" cy="19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0/06/Max_Tegmark.jpg">
            <a:extLst>
              <a:ext uri="{FF2B5EF4-FFF2-40B4-BE49-F238E27FC236}">
                <a16:creationId xmlns:a16="http://schemas.microsoft.com/office/drawing/2014/main" id="{7CC1D71D-A86A-4EDA-9BA5-008544771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85" y="339046"/>
            <a:ext cx="1959870" cy="19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2.jpg8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3.jpg8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8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4.jpg8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5.jpg8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6.jpg8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1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7.jpg8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8.jpg8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1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89.jpg8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0.jpg9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1.jpg9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1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3CAC6B-06F3-4F38-AB29-4CA45F9337ED}"/>
              </a:ext>
            </a:extLst>
          </p:cNvPr>
          <p:cNvSpPr/>
          <p:nvPr/>
        </p:nvSpPr>
        <p:spPr>
          <a:xfrm>
            <a:off x="2030301" y="2279362"/>
            <a:ext cx="50833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智能的进化</a:t>
            </a:r>
            <a:endParaRPr lang="zh-CN" altLang="en-US" sz="3200" b="1" spc="600" dirty="0">
              <a:solidFill>
                <a:schemeClr val="bg1">
                  <a:lumMod val="95000"/>
                </a:schemeClr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9475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2.jpg9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" y="149305"/>
            <a:ext cx="9142571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3.jpg9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4.jpg9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5.jpg9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6.jpg9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7.jpg9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8.jpg9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99.jpg9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7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0.jpg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9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1.jpg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225593" y="330950"/>
            <a:ext cx="434990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自然智能：动物，人，神经元的数目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4482691" y="4769564"/>
            <a:ext cx="17861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675086" y="934344"/>
            <a:ext cx="5736428" cy="387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 err="1">
                <a:solidFill>
                  <a:schemeClr val="bg1"/>
                </a:solidFill>
              </a:rPr>
              <a:t>人为什么聪明</a:t>
            </a:r>
            <a:r>
              <a:rPr sz="1400" dirty="0">
                <a:solidFill>
                  <a:schemeClr val="bg1"/>
                </a:solidFill>
              </a:rPr>
              <a:t>？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 err="1">
                <a:solidFill>
                  <a:schemeClr val="bg1"/>
                </a:solidFill>
              </a:rPr>
              <a:t>脑容量吗</a:t>
            </a:r>
            <a:r>
              <a:rPr sz="1400" dirty="0">
                <a:solidFill>
                  <a:schemeClr val="bg1"/>
                </a:solidFill>
              </a:rPr>
              <a:t>？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1）大象，鲸鱼的脑子比人大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2）脑子的密度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 err="1">
                <a:solidFill>
                  <a:schemeClr val="bg1"/>
                </a:solidFill>
              </a:rPr>
              <a:t>神经元</a:t>
            </a:r>
            <a:endParaRPr sz="1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1）人脑到底有多少神经元？ 1000亿：没有根据</a:t>
            </a:r>
          </a:p>
          <a:p>
            <a:pPr algn="just">
              <a:lnSpc>
                <a:spcPct val="150000"/>
              </a:lnSpc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2）</a:t>
            </a:r>
            <a:r>
              <a:rPr spc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人脑有860亿个神经元</a:t>
            </a:r>
            <a:endParaRPr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algn="just">
              <a:lnSpc>
                <a:spcPct val="150000"/>
              </a:lnSpc>
              <a:defRPr sz="1200" spc="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solidFill>
                  <a:schemeClr val="bg1"/>
                </a:solidFill>
              </a:rPr>
              <a:t>	3）大象有</a:t>
            </a:r>
            <a:r>
              <a:rPr spc="0" dirty="0">
                <a:solidFill>
                  <a:schemeClr val="bg1"/>
                </a:solidFill>
              </a:rPr>
              <a:t>2570亿个神经元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solidFill>
                  <a:schemeClr val="bg1"/>
                </a:solidFill>
              </a:rPr>
              <a:t>	4）单位体积人脑神经元更密集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400" dirty="0" err="1">
                <a:solidFill>
                  <a:schemeClr val="bg1"/>
                </a:solidFill>
              </a:rPr>
              <a:t>大脑皮层神经元的数目是关键</a:t>
            </a:r>
            <a:endParaRPr sz="1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1）人的大脑有160亿个神经元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2）大象大脑只有56亿个神经元。大象身体太大，小脑发达。</a:t>
            </a:r>
          </a:p>
        </p:txBody>
      </p:sp>
      <p:pic>
        <p:nvPicPr>
          <p:cNvPr id="135" name="image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890586"/>
            <a:ext cx="2377441" cy="248602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6263640" y="3682412"/>
            <a:ext cx="28803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>
                <a:solidFill>
                  <a:schemeClr val="bg1"/>
                </a:solidFill>
              </a:rPr>
              <a:t>巴西籍生物学家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埃尔库拉诺</a:t>
            </a:r>
            <a:r>
              <a:rPr spc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spc="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乌泽尔</a:t>
            </a:r>
            <a:endParaRPr spc="0" dirty="0">
              <a:solidFill>
                <a:schemeClr val="bg1"/>
              </a:solidFill>
              <a:latin typeface="+mj-lt"/>
              <a:ea typeface="+mj-ea"/>
              <a:cs typeface="+mj-cs"/>
              <a:sym typeface="Helvetica"/>
            </a:endParaRPr>
          </a:p>
          <a:p>
            <a:pPr>
              <a:defRPr sz="1200"/>
            </a:pPr>
            <a:r>
              <a:rPr dirty="0" err="1">
                <a:solidFill>
                  <a:schemeClr val="bg1"/>
                </a:solidFill>
              </a:rPr>
              <a:t>Suzana</a:t>
            </a:r>
            <a:r>
              <a:rPr dirty="0">
                <a:solidFill>
                  <a:schemeClr val="bg1"/>
                </a:solidFill>
              </a:rPr>
              <a:t> Herculano-Houzel，2005-2015的“脑汤”（brain-soup）的传奇研究</a:t>
            </a: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2.jpg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3.jpg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4.jpg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5.jpg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305"/>
            <a:ext cx="9141619" cy="48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6.jpg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7.jpg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3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8.jpg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6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09.jpg0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9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10.jpg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5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11.jpg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872A8B5-54B9-4B84-9F17-A2D0AF507037}"/>
              </a:ext>
            </a:extLst>
          </p:cNvPr>
          <p:cNvSpPr/>
          <p:nvPr/>
        </p:nvSpPr>
        <p:spPr>
          <a:xfrm>
            <a:off x="0" y="650714"/>
            <a:ext cx="9144000" cy="3982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CCDA3A-952F-41BE-AD26-C994A6933278}"/>
              </a:ext>
            </a:extLst>
          </p:cNvPr>
          <p:cNvSpPr txBox="1"/>
          <p:nvPr/>
        </p:nvSpPr>
        <p:spPr>
          <a:xfrm>
            <a:off x="356934" y="17824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智能的进化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302431D0-CF24-452B-A91D-E0A66FB39C18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74C8AEB-4DA8-4E74-9B63-3B0C67CB92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934" y="650714"/>
            <a:ext cx="8527464" cy="39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008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12.jpg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13.jpg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14.jpg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2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15.jpg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C:\Users\lmd\Desktop\新建文件夹\走你的专利\16.jpg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" y="149543"/>
            <a:ext cx="9141619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77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083CF0-C0E3-F548-AAC0-710752C84C49}"/>
              </a:ext>
            </a:extLst>
          </p:cNvPr>
          <p:cNvSpPr txBox="1"/>
          <p:nvPr/>
        </p:nvSpPr>
        <p:spPr>
          <a:xfrm>
            <a:off x="356934" y="178244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全球人工智能企业与投融资发展趋势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1B99B48D-416B-674C-9C44-956B0886BE39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639321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2012-2016年，全球人工智能企业新增5154家，是此前12年的1.75倍。全球人工智能融资规模达224亿美元，占2000-2016年累积融资规模7.8%。仅2016年的融资规模就达到92.2亿美元，是2012年的5.87倍，与2000年-2013年累积融资规模相当。…">
            <a:extLst>
              <a:ext uri="{FF2B5EF4-FFF2-40B4-BE49-F238E27FC236}">
                <a16:creationId xmlns:a16="http://schemas.microsoft.com/office/drawing/2014/main" id="{DB7C3F62-2D54-E04E-B543-83437D1A9631}"/>
              </a:ext>
            </a:extLst>
          </p:cNvPr>
          <p:cNvSpPr txBox="1"/>
          <p:nvPr/>
        </p:nvSpPr>
        <p:spPr>
          <a:xfrm>
            <a:off x="434305" y="770552"/>
            <a:ext cx="8209701" cy="61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l"/>
              <a:defRPr sz="1400"/>
            </a:pP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全球每年新增人工智能企业数量明显下降，但融资规模仍在快速增长，</a:t>
            </a:r>
            <a:r>
              <a:rPr lang="en-US" altLang="zh-Hans" sz="12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年全球融资规模同比增长超过</a:t>
            </a:r>
            <a:r>
              <a:rPr lang="en-US" altLang="zh-Hans" sz="12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46%</a:t>
            </a: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sz="12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l"/>
              <a:defRPr sz="1400"/>
            </a:pP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美国每年新增人工智能企业数占全球比重创历史新低，融资规模占比则略有回升。</a:t>
            </a:r>
            <a:endParaRPr sz="12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6" name="图表 45">
            <a:extLst>
              <a:ext uri="{FF2B5EF4-FFF2-40B4-BE49-F238E27FC236}">
                <a16:creationId xmlns:a16="http://schemas.microsoft.com/office/drawing/2014/main" id="{2A5D455C-0313-ED4A-B7D2-D3E841A91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689222"/>
              </p:ext>
            </p:extLst>
          </p:nvPr>
        </p:nvGraphicFramePr>
        <p:xfrm>
          <a:off x="2044700" y="2010368"/>
          <a:ext cx="4685514" cy="2944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文本框 8">
            <a:extLst>
              <a:ext uri="{FF2B5EF4-FFF2-40B4-BE49-F238E27FC236}">
                <a16:creationId xmlns:a16="http://schemas.microsoft.com/office/drawing/2014/main" id="{18292D90-802B-684C-8395-140815A231A4}"/>
              </a:ext>
            </a:extLst>
          </p:cNvPr>
          <p:cNvSpPr txBox="1"/>
          <p:nvPr/>
        </p:nvSpPr>
        <p:spPr>
          <a:xfrm>
            <a:off x="2044700" y="1558198"/>
            <a:ext cx="4457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全球与美国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企业发展趋势</a:t>
            </a:r>
          </a:p>
        </p:txBody>
      </p:sp>
    </p:spTree>
    <p:extLst>
      <p:ext uri="{BB962C8B-B14F-4D97-AF65-F5344CB8AC3E}">
        <p14:creationId xmlns:p14="http://schemas.microsoft.com/office/powerpoint/2010/main" val="8095338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4090FF-F911-A044-9654-975377180DC2}"/>
              </a:ext>
            </a:extLst>
          </p:cNvPr>
          <p:cNvSpPr txBox="1"/>
          <p:nvPr/>
        </p:nvSpPr>
        <p:spPr>
          <a:xfrm>
            <a:off x="356934" y="17824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亚洲人工智能竞争发展趋势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FC786D43-7A03-CE4B-AFC3-75BFE7D7C088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42627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C22703-E5B2-BD4C-8E19-9BD547DEF46E}"/>
              </a:ext>
            </a:extLst>
          </p:cNvPr>
          <p:cNvGrpSpPr/>
          <p:nvPr/>
        </p:nvGrpSpPr>
        <p:grpSpPr>
          <a:xfrm>
            <a:off x="883334" y="1750308"/>
            <a:ext cx="7377332" cy="1824420"/>
            <a:chOff x="1216869" y="1954924"/>
            <a:chExt cx="7377332" cy="182442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F1D78B4-4CD5-894B-8CBF-F7177C97EF3B}"/>
                </a:ext>
              </a:extLst>
            </p:cNvPr>
            <p:cNvSpPr/>
            <p:nvPr/>
          </p:nvSpPr>
          <p:spPr>
            <a:xfrm>
              <a:off x="1365797" y="1954924"/>
              <a:ext cx="1811857" cy="1824419"/>
            </a:xfrm>
            <a:prstGeom prst="ellipse">
              <a:avLst/>
            </a:prstGeom>
            <a:solidFill>
              <a:srgbClr val="6154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F2F93BE-F444-2B4F-A462-571E6BA37149}"/>
                </a:ext>
              </a:extLst>
            </p:cNvPr>
            <p:cNvSpPr txBox="1"/>
            <p:nvPr/>
          </p:nvSpPr>
          <p:spPr>
            <a:xfrm>
              <a:off x="1216869" y="2545795"/>
              <a:ext cx="2109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Han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2786</a:t>
              </a:r>
              <a:endPara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3161BB-56EB-A74B-8E00-C5E7A98AD38E}"/>
                </a:ext>
              </a:extLst>
            </p:cNvPr>
            <p:cNvSpPr txBox="1"/>
            <p:nvPr/>
          </p:nvSpPr>
          <p:spPr>
            <a:xfrm>
              <a:off x="1660020" y="2098241"/>
              <a:ext cx="122341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自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2000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年以来，</a:t>
              </a:r>
              <a:endParaRPr kumimoji="1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Hans" altLang="en-US" sz="900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亚洲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新增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企业数：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B75C5BA-80A2-D346-8288-64CC9D8775D9}"/>
                </a:ext>
              </a:extLst>
            </p:cNvPr>
            <p:cNvSpPr txBox="1"/>
            <p:nvPr/>
          </p:nvSpPr>
          <p:spPr>
            <a:xfrm>
              <a:off x="1470175" y="3013509"/>
              <a:ext cx="1685078" cy="27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其中，最近五年新增企业数：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982505D-7EB6-BC4C-B7E3-58DEA579A669}"/>
                </a:ext>
              </a:extLst>
            </p:cNvPr>
            <p:cNvSpPr txBox="1"/>
            <p:nvPr/>
          </p:nvSpPr>
          <p:spPr>
            <a:xfrm>
              <a:off x="1324075" y="3268354"/>
              <a:ext cx="1864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Han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2082</a:t>
              </a: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4397ECA-1AF2-7E44-B065-0D734C6B6BEB}"/>
                </a:ext>
              </a:extLst>
            </p:cNvPr>
            <p:cNvSpPr/>
            <p:nvPr/>
          </p:nvSpPr>
          <p:spPr>
            <a:xfrm>
              <a:off x="3981211" y="1954925"/>
              <a:ext cx="1811857" cy="1824419"/>
            </a:xfrm>
            <a:prstGeom prst="ellipse">
              <a:avLst/>
            </a:prstGeom>
            <a:solidFill>
              <a:srgbClr val="6154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E1887F3-33D5-F24C-AFE6-F69680269614}"/>
                </a:ext>
              </a:extLst>
            </p:cNvPr>
            <p:cNvSpPr txBox="1"/>
            <p:nvPr/>
          </p:nvSpPr>
          <p:spPr>
            <a:xfrm>
              <a:off x="3873273" y="2574745"/>
              <a:ext cx="2109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$</a:t>
              </a:r>
              <a:r>
                <a:rPr kumimoji="1" lang="en-US" altLang="zh-Han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10.24</a:t>
              </a:r>
              <a:r>
                <a:rPr kumimoji="1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B</a:t>
              </a:r>
              <a:endPara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2023811-0A82-2047-A64D-FAB9BE2A847A}"/>
                </a:ext>
              </a:extLst>
            </p:cNvPr>
            <p:cNvSpPr txBox="1"/>
            <p:nvPr/>
          </p:nvSpPr>
          <p:spPr>
            <a:xfrm>
              <a:off x="4217728" y="2098242"/>
              <a:ext cx="133882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自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2000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年以来，</a:t>
              </a:r>
              <a:endParaRPr kumimoji="1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Hans" altLang="en-US" sz="900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亚洲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企业融资规模：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78FD57A-CF11-B847-9478-BE4DB2533AFD}"/>
                </a:ext>
              </a:extLst>
            </p:cNvPr>
            <p:cNvSpPr txBox="1"/>
            <p:nvPr/>
          </p:nvSpPr>
          <p:spPr>
            <a:xfrm>
              <a:off x="3970173" y="3034233"/>
              <a:ext cx="1915910" cy="27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其中，最近五年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企业融资规模：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B3A5A2D-DA43-7547-88B5-C560AD1589A6}"/>
                </a:ext>
              </a:extLst>
            </p:cNvPr>
            <p:cNvSpPr txBox="1"/>
            <p:nvPr/>
          </p:nvSpPr>
          <p:spPr>
            <a:xfrm>
              <a:off x="3950776" y="3268354"/>
              <a:ext cx="1864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$</a:t>
              </a:r>
              <a:r>
                <a:rPr kumimoji="1" lang="en-US" altLang="zh-Han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9.88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B</a:t>
              </a: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222DD7B-9174-294D-9050-F43F88B1B004}"/>
                </a:ext>
              </a:extLst>
            </p:cNvPr>
            <p:cNvSpPr/>
            <p:nvPr/>
          </p:nvSpPr>
          <p:spPr>
            <a:xfrm>
              <a:off x="6592431" y="1954924"/>
              <a:ext cx="1811857" cy="1824419"/>
            </a:xfrm>
            <a:prstGeom prst="ellipse">
              <a:avLst/>
            </a:prstGeom>
            <a:solidFill>
              <a:srgbClr val="6154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78E825B-47B3-EF47-9066-F8F639C92016}"/>
                </a:ext>
              </a:extLst>
            </p:cNvPr>
            <p:cNvSpPr txBox="1"/>
            <p:nvPr/>
          </p:nvSpPr>
          <p:spPr>
            <a:xfrm>
              <a:off x="6484492" y="2545795"/>
              <a:ext cx="2109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Han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2202</a:t>
              </a:r>
              <a:endPara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76EA22-3BCE-4E47-BB28-764B012D9E1F}"/>
                </a:ext>
              </a:extLst>
            </p:cNvPr>
            <p:cNvSpPr txBox="1"/>
            <p:nvPr/>
          </p:nvSpPr>
          <p:spPr>
            <a:xfrm>
              <a:off x="6828947" y="2098241"/>
              <a:ext cx="133882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自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2000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年以来，</a:t>
              </a:r>
              <a:endParaRPr kumimoji="1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Hans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亚洲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企业投资频次：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89D37AE-104D-754F-A2CA-38380AD71FAC}"/>
                </a:ext>
              </a:extLst>
            </p:cNvPr>
            <p:cNvSpPr txBox="1"/>
            <p:nvPr/>
          </p:nvSpPr>
          <p:spPr>
            <a:xfrm>
              <a:off x="6581392" y="3034232"/>
              <a:ext cx="1915910" cy="27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其中，最近五年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企业投资频次：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E575AE6-15EB-B344-A42F-017D1FF68C76}"/>
                </a:ext>
              </a:extLst>
            </p:cNvPr>
            <p:cNvSpPr txBox="1"/>
            <p:nvPr/>
          </p:nvSpPr>
          <p:spPr>
            <a:xfrm>
              <a:off x="6566191" y="3268030"/>
              <a:ext cx="1864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Han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2074</a:t>
              </a: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1478240-D711-0C41-B38A-D2BF875199C6}"/>
              </a:ext>
            </a:extLst>
          </p:cNvPr>
          <p:cNvSpPr txBox="1"/>
          <p:nvPr/>
        </p:nvSpPr>
        <p:spPr>
          <a:xfrm>
            <a:off x="356934" y="4729656"/>
            <a:ext cx="41857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本页所指投资频次仅统计有确切融资金额的次数，不包括融资数额未公开或不明确的次数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752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4090FF-F911-A044-9654-975377180DC2}"/>
              </a:ext>
            </a:extLst>
          </p:cNvPr>
          <p:cNvSpPr txBox="1"/>
          <p:nvPr/>
        </p:nvSpPr>
        <p:spPr>
          <a:xfrm>
            <a:off x="356934" y="17824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</a:t>
            </a:r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人工智能竞争发展趋势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FC786D43-7A03-CE4B-AFC3-75BFE7D7C088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639321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247CFE37-7BD4-8748-8677-6F44B7051409}"/>
              </a:ext>
            </a:extLst>
          </p:cNvPr>
          <p:cNvGrpSpPr/>
          <p:nvPr/>
        </p:nvGrpSpPr>
        <p:grpSpPr>
          <a:xfrm>
            <a:off x="883334" y="1750308"/>
            <a:ext cx="7377332" cy="1824420"/>
            <a:chOff x="1216869" y="1954924"/>
            <a:chExt cx="7377332" cy="182442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0D6887B-BC95-ED46-838E-BC9364634008}"/>
                </a:ext>
              </a:extLst>
            </p:cNvPr>
            <p:cNvSpPr/>
            <p:nvPr/>
          </p:nvSpPr>
          <p:spPr>
            <a:xfrm>
              <a:off x="1365797" y="1954924"/>
              <a:ext cx="1811857" cy="1824419"/>
            </a:xfrm>
            <a:prstGeom prst="ellipse">
              <a:avLst/>
            </a:prstGeom>
            <a:solidFill>
              <a:srgbClr val="6154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B3E0F4F-7F1F-3E47-BB2D-DE7344AA388D}"/>
                </a:ext>
              </a:extLst>
            </p:cNvPr>
            <p:cNvSpPr txBox="1"/>
            <p:nvPr/>
          </p:nvSpPr>
          <p:spPr>
            <a:xfrm>
              <a:off x="1216869" y="2545795"/>
              <a:ext cx="2109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Han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2059</a:t>
              </a:r>
              <a:endPara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BBA99F4-D909-1448-8619-F56E987EDF1E}"/>
                </a:ext>
              </a:extLst>
            </p:cNvPr>
            <p:cNvSpPr txBox="1"/>
            <p:nvPr/>
          </p:nvSpPr>
          <p:spPr>
            <a:xfrm>
              <a:off x="1660020" y="2098241"/>
              <a:ext cx="122341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自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2000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年以来，</a:t>
              </a:r>
              <a:endParaRPr kumimoji="1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Hans" altLang="en-US" sz="900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中国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新增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企业数：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E876CFD-CF70-134B-B503-06453943595E}"/>
                </a:ext>
              </a:extLst>
            </p:cNvPr>
            <p:cNvSpPr txBox="1"/>
            <p:nvPr/>
          </p:nvSpPr>
          <p:spPr>
            <a:xfrm>
              <a:off x="1470175" y="3013509"/>
              <a:ext cx="1685078" cy="27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其中，最近五年新增企业数：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97252AF-E3F0-7C4D-A6FB-F886C3A95B99}"/>
                </a:ext>
              </a:extLst>
            </p:cNvPr>
            <p:cNvSpPr txBox="1"/>
            <p:nvPr/>
          </p:nvSpPr>
          <p:spPr>
            <a:xfrm>
              <a:off x="1324075" y="3268354"/>
              <a:ext cx="1864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Han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1623</a:t>
              </a: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B59238E-3DF5-634F-8F4B-6958A9022D5E}"/>
                </a:ext>
              </a:extLst>
            </p:cNvPr>
            <p:cNvSpPr/>
            <p:nvPr/>
          </p:nvSpPr>
          <p:spPr>
            <a:xfrm>
              <a:off x="3981211" y="1954925"/>
              <a:ext cx="1811857" cy="1824419"/>
            </a:xfrm>
            <a:prstGeom prst="ellipse">
              <a:avLst/>
            </a:prstGeom>
            <a:solidFill>
              <a:srgbClr val="6154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90940F9-C29A-344F-94A3-0128663660E0}"/>
                </a:ext>
              </a:extLst>
            </p:cNvPr>
            <p:cNvSpPr txBox="1"/>
            <p:nvPr/>
          </p:nvSpPr>
          <p:spPr>
            <a:xfrm>
              <a:off x="3873273" y="2574745"/>
              <a:ext cx="2109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$</a:t>
              </a:r>
              <a:r>
                <a:rPr kumimoji="1" lang="en-US" altLang="zh-Han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7.78</a:t>
              </a:r>
              <a:r>
                <a:rPr kumimoji="1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B</a:t>
              </a:r>
              <a:endPara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F36B80D-0A90-6B4E-B1A8-85FD8861C2C2}"/>
                </a:ext>
              </a:extLst>
            </p:cNvPr>
            <p:cNvSpPr txBox="1"/>
            <p:nvPr/>
          </p:nvSpPr>
          <p:spPr>
            <a:xfrm>
              <a:off x="4217728" y="2098242"/>
              <a:ext cx="133882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自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2000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年以来，</a:t>
              </a:r>
              <a:endParaRPr kumimoji="1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Hans" altLang="en-US" sz="900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中国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企业融资规模：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134C89E-ECD4-204B-8998-81F5D0BF862C}"/>
                </a:ext>
              </a:extLst>
            </p:cNvPr>
            <p:cNvSpPr txBox="1"/>
            <p:nvPr/>
          </p:nvSpPr>
          <p:spPr>
            <a:xfrm>
              <a:off x="3970173" y="3034233"/>
              <a:ext cx="1915910" cy="27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其中，最近五年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企业融资规模：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0923A1B-3FD2-6A45-8FD7-5E9ADD896A41}"/>
                </a:ext>
              </a:extLst>
            </p:cNvPr>
            <p:cNvSpPr txBox="1"/>
            <p:nvPr/>
          </p:nvSpPr>
          <p:spPr>
            <a:xfrm>
              <a:off x="3950776" y="3268354"/>
              <a:ext cx="1864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$</a:t>
              </a:r>
              <a:r>
                <a:rPr kumimoji="1" lang="en-US" altLang="zh-Han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7.65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B</a:t>
              </a: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2D6CBAA-D61A-9E41-A648-F782C6D32F42}"/>
                </a:ext>
              </a:extLst>
            </p:cNvPr>
            <p:cNvSpPr/>
            <p:nvPr/>
          </p:nvSpPr>
          <p:spPr>
            <a:xfrm>
              <a:off x="6592431" y="1954924"/>
              <a:ext cx="1811857" cy="1824419"/>
            </a:xfrm>
            <a:prstGeom prst="ellipse">
              <a:avLst/>
            </a:prstGeom>
            <a:solidFill>
              <a:srgbClr val="6154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3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412833B-DEEC-E641-9CBF-B9CE0CC19709}"/>
                </a:ext>
              </a:extLst>
            </p:cNvPr>
            <p:cNvSpPr txBox="1"/>
            <p:nvPr/>
          </p:nvSpPr>
          <p:spPr>
            <a:xfrm>
              <a:off x="6484492" y="2545795"/>
              <a:ext cx="2109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Han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1534</a:t>
              </a:r>
              <a:endPara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D03C380-DD24-A240-8E7B-EAE8A34FA4B1}"/>
                </a:ext>
              </a:extLst>
            </p:cNvPr>
            <p:cNvSpPr txBox="1"/>
            <p:nvPr/>
          </p:nvSpPr>
          <p:spPr>
            <a:xfrm>
              <a:off x="6828947" y="2098241"/>
              <a:ext cx="1338828" cy="483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自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2000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年以来，</a:t>
              </a:r>
              <a:endParaRPr kumimoji="1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Hans" altLang="en-US" sz="900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中国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企业投资频次：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854CEF-5582-6D45-BDC6-357499A5361A}"/>
                </a:ext>
              </a:extLst>
            </p:cNvPr>
            <p:cNvSpPr txBox="1"/>
            <p:nvPr/>
          </p:nvSpPr>
          <p:spPr>
            <a:xfrm>
              <a:off x="6581392" y="3034232"/>
              <a:ext cx="1915910" cy="27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其中，最近五年</a:t>
              </a:r>
              <a:r>
                <a:rPr kumimoji="1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AI</a:t>
              </a:r>
              <a:r>
                <a:rPr kumimoji="1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企业投资频次：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8EFDD5-6D8B-EC41-8A36-7F86A2400740}"/>
                </a:ext>
              </a:extLst>
            </p:cNvPr>
            <p:cNvSpPr txBox="1"/>
            <p:nvPr/>
          </p:nvSpPr>
          <p:spPr>
            <a:xfrm>
              <a:off x="6566191" y="3268030"/>
              <a:ext cx="1864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0018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Han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Calibri"/>
                </a:rPr>
                <a:t>1475</a:t>
              </a: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Calibri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36FECEF-E8C4-C54E-8386-9D1F470B1DC8}"/>
              </a:ext>
            </a:extLst>
          </p:cNvPr>
          <p:cNvSpPr txBox="1"/>
          <p:nvPr/>
        </p:nvSpPr>
        <p:spPr>
          <a:xfrm>
            <a:off x="356934" y="4729656"/>
            <a:ext cx="41857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8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本页所指投资频次仅统计有确切融资金额的次数，不包括融资数额未公开或不明确的次数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0564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083CF0-C0E3-F548-AAC0-710752C84C49}"/>
              </a:ext>
            </a:extLst>
          </p:cNvPr>
          <p:cNvSpPr txBox="1"/>
          <p:nvPr/>
        </p:nvSpPr>
        <p:spPr>
          <a:xfrm>
            <a:off x="356934" y="178244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中国人工智能企业融资发展趋势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1B99B48D-416B-674C-9C44-956B0886BE39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46588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2012-2016年，全球人工智能企业新增5154家，是此前12年的1.75倍。全球人工智能融资规模达224亿美元，占2000-2016年累积融资规模7.8%。仅2016年的融资规模就达到92.2亿美元，是2012年的5.87倍，与2000年-2013年累积融资规模相当。…">
            <a:extLst>
              <a:ext uri="{FF2B5EF4-FFF2-40B4-BE49-F238E27FC236}">
                <a16:creationId xmlns:a16="http://schemas.microsoft.com/office/drawing/2014/main" id="{DB7C3F62-2D54-E04E-B543-83437D1A9631}"/>
              </a:ext>
            </a:extLst>
          </p:cNvPr>
          <p:cNvSpPr txBox="1"/>
          <p:nvPr/>
        </p:nvSpPr>
        <p:spPr>
          <a:xfrm>
            <a:off x="434305" y="770552"/>
            <a:ext cx="8350187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l"/>
              <a:defRPr sz="1400"/>
            </a:pP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全国</a:t>
            </a:r>
            <a:r>
              <a:rPr lang="en-US" altLang="zh-Hans" sz="12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70%</a:t>
            </a: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左右的人工智能企业位于京粤沪三省市，其中北京市人工智能企业数占全国总数比例趋于稳定，融资规模占比则持续上升。</a:t>
            </a:r>
            <a:endParaRPr sz="12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9745930-09BA-0D4B-B67A-FDB65554D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008705"/>
              </p:ext>
            </p:extLst>
          </p:nvPr>
        </p:nvGraphicFramePr>
        <p:xfrm>
          <a:off x="574614" y="2138902"/>
          <a:ext cx="3852992" cy="276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8">
            <a:extLst>
              <a:ext uri="{FF2B5EF4-FFF2-40B4-BE49-F238E27FC236}">
                <a16:creationId xmlns:a16="http://schemas.microsoft.com/office/drawing/2014/main" id="{7CD2EE42-7814-FF41-B3A6-5037DC8A161A}"/>
              </a:ext>
            </a:extLst>
          </p:cNvPr>
          <p:cNvSpPr txBox="1"/>
          <p:nvPr/>
        </p:nvSpPr>
        <p:spPr>
          <a:xfrm>
            <a:off x="668402" y="1802756"/>
            <a:ext cx="366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全国及北京市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企业发展趋势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8524FFA-B7F5-594B-B12F-C7A57C2F6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484992"/>
              </p:ext>
            </p:extLst>
          </p:nvPr>
        </p:nvGraphicFramePr>
        <p:xfrm>
          <a:off x="4791014" y="2138903"/>
          <a:ext cx="3993478" cy="2615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8">
            <a:extLst>
              <a:ext uri="{FF2B5EF4-FFF2-40B4-BE49-F238E27FC236}">
                <a16:creationId xmlns:a16="http://schemas.microsoft.com/office/drawing/2014/main" id="{E30A9CF7-01D7-DA49-BC84-50C7CCFE4A68}"/>
              </a:ext>
            </a:extLst>
          </p:cNvPr>
          <p:cNvSpPr txBox="1"/>
          <p:nvPr/>
        </p:nvSpPr>
        <p:spPr>
          <a:xfrm>
            <a:off x="4872892" y="1802757"/>
            <a:ext cx="366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全国及北京市</a:t>
            </a:r>
            <a:r>
              <a:rPr kumimoji="1" lang="en-US" altLang="zh-CN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</a:t>
            </a:r>
            <a:r>
              <a:rPr kumimoji="1" lang="zh-Hans" altLang="en-US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融资规模</a:t>
            </a:r>
            <a:r>
              <a:rPr kumimoji="1" lang="zh-CN" altLang="en-US" sz="1200" b="1" dirty="0">
                <a:solidFill>
                  <a:schemeClr val="bg1">
                    <a:lumMod val="8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发展趋势</a:t>
            </a: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5C0D4439-14A6-7049-9FB5-3BC255EA75B7}"/>
              </a:ext>
            </a:extLst>
          </p:cNvPr>
          <p:cNvSpPr txBox="1"/>
          <p:nvPr/>
        </p:nvSpPr>
        <p:spPr>
          <a:xfrm>
            <a:off x="5093164" y="2177204"/>
            <a:ext cx="726441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>
                    <a:lumMod val="75000"/>
                  </a:schemeClr>
                </a:solidFill>
              </a:rPr>
              <a:t>单位：百万美元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71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F316C7-02EC-1E45-9918-F3D3E6F28849}"/>
              </a:ext>
            </a:extLst>
          </p:cNvPr>
          <p:cNvSpPr txBox="1"/>
          <p:nvPr/>
        </p:nvSpPr>
        <p:spPr>
          <a:xfrm>
            <a:off x="356934" y="178244"/>
            <a:ext cx="328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哪些城市更受</a:t>
            </a:r>
            <a:r>
              <a:rPr kumimoji="1" lang="en-US" altLang="zh-Han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Hans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人才欢迎？</a:t>
            </a:r>
            <a:endParaRPr kumimoji="1" lang="zh-CN" altLang="en-US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97ED9103-0385-4E40-AB7D-85D8478ECF05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639321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9">
            <a:extLst>
              <a:ext uri="{FF2B5EF4-FFF2-40B4-BE49-F238E27FC236}">
                <a16:creationId xmlns:a16="http://schemas.microsoft.com/office/drawing/2014/main" id="{580AD21E-6F0D-A44C-9D81-75B3F2FD1E92}"/>
              </a:ext>
            </a:extLst>
          </p:cNvPr>
          <p:cNvSpPr txBox="1"/>
          <p:nvPr/>
        </p:nvSpPr>
        <p:spPr>
          <a:xfrm>
            <a:off x="399834" y="6165850"/>
            <a:ext cx="4955203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3765"/>
            <a:r>
              <a:rPr kumimoji="1"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注：右图为</a:t>
            </a:r>
            <a:r>
              <a:rPr kumimoji="1"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年的相关性数值；工程学包括电子工程、机械工程、建筑工程等工程相关学科</a:t>
            </a:r>
          </a:p>
        </p:txBody>
      </p:sp>
      <p:sp>
        <p:nvSpPr>
          <p:cNvPr id="22" name="矩形 10">
            <a:extLst>
              <a:ext uri="{FF2B5EF4-FFF2-40B4-BE49-F238E27FC236}">
                <a16:creationId xmlns:a16="http://schemas.microsoft.com/office/drawing/2014/main" id="{871CADE5-B369-F145-A302-2DB167A380D9}"/>
              </a:ext>
            </a:extLst>
          </p:cNvPr>
          <p:cNvSpPr/>
          <p:nvPr/>
        </p:nvSpPr>
        <p:spPr>
          <a:xfrm>
            <a:off x="436470" y="809967"/>
            <a:ext cx="3506601" cy="6365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just">
              <a:lnSpc>
                <a:spcPct val="130000"/>
              </a:lnSpc>
              <a:spcAft>
                <a:spcPts val="450"/>
              </a:spcAft>
              <a:buClr>
                <a:schemeClr val="bg1">
                  <a:lumMod val="75000"/>
                </a:schemeClr>
              </a:buClr>
              <a:buFont typeface="Wingdings" pitchFamily="2" charset="2"/>
              <a:buChar char="l"/>
            </a:pP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北上深对</a:t>
            </a:r>
            <a:r>
              <a:rPr lang="en-US" altLang="zh-Han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AI</a:t>
            </a: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人才的吸引力显著高于其它城市；</a:t>
            </a:r>
            <a:endParaRPr lang="en-US" altLang="zh-Hans" sz="1200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</a:endParaRPr>
          </a:p>
          <a:p>
            <a:pPr marL="171450" indent="-171450" algn="just">
              <a:lnSpc>
                <a:spcPct val="130000"/>
              </a:lnSpc>
              <a:spcAft>
                <a:spcPts val="450"/>
              </a:spcAft>
              <a:buClr>
                <a:schemeClr val="bg1">
                  <a:lumMod val="75000"/>
                </a:schemeClr>
              </a:buClr>
              <a:buFont typeface="Wingdings" pitchFamily="2" charset="2"/>
              <a:buChar char="l"/>
            </a:pP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中部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及</a:t>
            </a:r>
            <a:r>
              <a:rPr lang="zh-Hans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东北</a:t>
            </a:r>
            <a:r>
              <a:rPr lang="en-US" altLang="zh-Han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AI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人才流出较为严重。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1AD8D72-1081-4F5A-A7D9-928D2BBF9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0911722"/>
              </p:ext>
            </p:extLst>
          </p:nvPr>
        </p:nvGraphicFramePr>
        <p:xfrm>
          <a:off x="5971129" y="2157733"/>
          <a:ext cx="1953490" cy="159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3D1DE35B-A9D0-4BB9-A0F5-211CB1BDB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7" r="5769"/>
          <a:stretch/>
        </p:blipFill>
        <p:spPr>
          <a:xfrm>
            <a:off x="145525" y="1981293"/>
            <a:ext cx="5463819" cy="2893456"/>
          </a:xfrm>
          <a:prstGeom prst="rect">
            <a:avLst/>
          </a:prstGeom>
        </p:spPr>
      </p:pic>
      <p:sp>
        <p:nvSpPr>
          <p:cNvPr id="18" name="矩形 10">
            <a:extLst>
              <a:ext uri="{FF2B5EF4-FFF2-40B4-BE49-F238E27FC236}">
                <a16:creationId xmlns:a16="http://schemas.microsoft.com/office/drawing/2014/main" id="{78C9FC4A-5AC9-44F5-9D2E-874B6191D60E}"/>
              </a:ext>
            </a:extLst>
          </p:cNvPr>
          <p:cNvSpPr/>
          <p:nvPr/>
        </p:nvSpPr>
        <p:spPr>
          <a:xfrm>
            <a:off x="5559097" y="821571"/>
            <a:ext cx="2777555" cy="5724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just">
              <a:lnSpc>
                <a:spcPct val="130000"/>
              </a:lnSpc>
              <a:spcAft>
                <a:spcPts val="450"/>
              </a:spcAft>
              <a:buClr>
                <a:schemeClr val="bg1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AI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人才中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28%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Microsoft YaHei" charset="-122"/>
                <a:ea typeface="Microsoft YaHei" charset="-122"/>
              </a:rPr>
              <a:t>的高校毕业生选择留在毕业院校所在地。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7CC9973-60AE-42A3-8BFA-D0F86773CD17}"/>
              </a:ext>
            </a:extLst>
          </p:cNvPr>
          <p:cNvGrpSpPr/>
          <p:nvPr/>
        </p:nvGrpSpPr>
        <p:grpSpPr>
          <a:xfrm>
            <a:off x="2221321" y="4155656"/>
            <a:ext cx="1525063" cy="355753"/>
            <a:chOff x="4993108" y="1181564"/>
            <a:chExt cx="1785510" cy="416508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245AC4D-0722-4C04-B98C-9C40B0111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343" r="11118" b="88956"/>
            <a:stretch/>
          </p:blipFill>
          <p:spPr>
            <a:xfrm>
              <a:off x="4993108" y="1181564"/>
              <a:ext cx="1326450" cy="416508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DC6778-91AE-4539-8B10-4A521F8C8A84}"/>
                </a:ext>
              </a:extLst>
            </p:cNvPr>
            <p:cNvSpPr txBox="1"/>
            <p:nvPr/>
          </p:nvSpPr>
          <p:spPr>
            <a:xfrm>
              <a:off x="5138704" y="1311093"/>
              <a:ext cx="432666" cy="234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流入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A9F61DA-F4BF-4987-815E-A456F54BE367}"/>
                </a:ext>
              </a:extLst>
            </p:cNvPr>
            <p:cNvSpPr txBox="1"/>
            <p:nvPr/>
          </p:nvSpPr>
          <p:spPr>
            <a:xfrm>
              <a:off x="5713666" y="1297711"/>
              <a:ext cx="432666" cy="234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流出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0935E31-02B5-4553-A5B9-3B3205A08ECB}"/>
                </a:ext>
              </a:extLst>
            </p:cNvPr>
            <p:cNvSpPr txBox="1"/>
            <p:nvPr/>
          </p:nvSpPr>
          <p:spPr>
            <a:xfrm>
              <a:off x="6235762" y="1301977"/>
              <a:ext cx="542856" cy="234220"/>
            </a:xfrm>
            <a:prstGeom prst="rect">
              <a:avLst/>
            </a:prstGeom>
            <a:solidFill>
              <a:srgbClr val="11223E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净流入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3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278347" y="301255"/>
            <a:ext cx="355161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人为什么有更发达的神经系统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4482691" y="4769564"/>
            <a:ext cx="17861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634445" y="1294579"/>
            <a:ext cx="7107475" cy="2768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600" dirty="0" err="1">
                <a:solidFill>
                  <a:schemeClr val="bg1"/>
                </a:solidFill>
              </a:rPr>
              <a:t>能量</a:t>
            </a:r>
            <a:endParaRPr sz="16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1）人脑占人体重量2%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2）人脑消耗25%的能量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3）</a:t>
            </a:r>
            <a:r>
              <a:rPr spc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直立行走的动物要比四足动物更省能耗。</a:t>
            </a:r>
            <a:endParaRPr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● </a:t>
            </a:r>
            <a:r>
              <a:rPr sz="1600" dirty="0" err="1">
                <a:solidFill>
                  <a:schemeClr val="bg1"/>
                </a:solidFill>
              </a:rPr>
              <a:t>人的消化系统</a:t>
            </a:r>
            <a:r>
              <a:rPr sz="1600" dirty="0">
                <a:solidFill>
                  <a:schemeClr val="bg1"/>
                </a:solidFill>
              </a:rPr>
              <a:t> 与 </a:t>
            </a:r>
            <a:r>
              <a:rPr sz="1600" dirty="0" err="1">
                <a:solidFill>
                  <a:schemeClr val="bg1"/>
                </a:solidFill>
              </a:rPr>
              <a:t>烹饪技术</a:t>
            </a:r>
            <a:endParaRPr sz="16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1）有限的食物更充分地消化</a:t>
            </a:r>
          </a:p>
          <a:p>
            <a:pPr algn="just">
              <a:lnSpc>
                <a:spcPct val="150000"/>
              </a:lnSpc>
              <a:spcBef>
                <a:spcPts val="400"/>
              </a:spcBef>
              <a:defRPr sz="1200" spc="75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chemeClr val="bg1"/>
                </a:solidFill>
              </a:rPr>
              <a:t>	2）</a:t>
            </a:r>
            <a:r>
              <a:rPr spc="0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短时间内消化，好吃的东西吃得快</a:t>
            </a:r>
            <a:endParaRPr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  <a:p>
            <a:pPr>
              <a:lnSpc>
                <a:spcPct val="150000"/>
              </a:lnSpc>
              <a:defRPr sz="1200" spc="75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solidFill>
                  <a:schemeClr val="bg1"/>
                </a:solidFill>
              </a:rPr>
              <a:t>	3）</a:t>
            </a:r>
            <a:r>
              <a:rPr spc="0" dirty="0">
                <a:solidFill>
                  <a:schemeClr val="bg1"/>
                </a:solidFill>
              </a:rPr>
              <a:t>其他物种则将摄入的能量用于维持身体运转，不得不牺牲大脑皮层的神经元数量。</a:t>
            </a:r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8BB2C2-7EA4-A24A-8351-670420E5BBF8}"/>
              </a:ext>
            </a:extLst>
          </p:cNvPr>
          <p:cNvSpPr txBox="1"/>
          <p:nvPr/>
        </p:nvSpPr>
        <p:spPr>
          <a:xfrm>
            <a:off x="356934" y="178244"/>
            <a:ext cx="328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人工智能人才</a:t>
            </a:r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大学排名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2DF576AF-F909-4647-B573-F7BC234328EF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639321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185D9DA-A2E4-FD4F-BC55-4AC185B157D9}"/>
              </a:ext>
            </a:extLst>
          </p:cNvPr>
          <p:cNvGraphicFramePr>
            <a:graphicFrameLocks noGrp="1"/>
          </p:cNvGraphicFramePr>
          <p:nvPr/>
        </p:nvGraphicFramePr>
        <p:xfrm>
          <a:off x="981609" y="1022155"/>
          <a:ext cx="3528392" cy="3937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3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名次</a:t>
                      </a:r>
                      <a:endParaRPr lang="zh-CN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大学</a:t>
                      </a:r>
                      <a:endParaRPr lang="zh-CN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影响力</a:t>
                      </a:r>
                      <a:endParaRPr lang="zh-CN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altLang="zh-CN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麻省理工学院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100.00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is-I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卡内基</a:t>
                      </a:r>
                      <a:r>
                        <a:rPr lang="en-US" altLang="zh-CN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·</a:t>
                      </a:r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梅隆大学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92.89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zh-CN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斯坦福大学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90.19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en-US" altLang="zh-CN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哈佛大学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75.75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endParaRPr lang="en-US" altLang="zh-CN" sz="1000" b="0" i="0" u="none" strike="noStrike" kern="12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加州大学伯克利分校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73.30 </a:t>
                      </a:r>
                      <a:endParaRPr lang="hr-HR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  <a:endParaRPr lang="en-US" altLang="zh-CN" sz="1000" b="0" i="0" u="none" strike="noStrike" kern="12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伊利诺伊大学厄巴纳 </a:t>
                      </a:r>
                      <a:r>
                        <a:rPr lang="en-US" altLang="zh-CN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 </a:t>
                      </a:r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香槟分校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71.70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  <a:endParaRPr lang="en-US" altLang="zh-CN" sz="1000" b="0" i="0" u="none" strike="noStrike" kern="12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普林斯顿大学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67.55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en-US" altLang="zh-CN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多伦多大学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67.25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  <a:endParaRPr lang="en-US" altLang="zh-CN" sz="1000" b="0" i="0" u="none" strike="noStrike" kern="12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剑桥大学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66.50 </a:t>
                      </a:r>
                      <a:endParaRPr lang="hr-HR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  <a:endParaRPr lang="en-US" altLang="zh-CN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爱丁堡大学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65.94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11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  <a:endParaRPr lang="cs-CZ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美国南加州大学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65.54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  <a:endParaRPr lang="is-IS" sz="1000" b="0" i="0" u="none" strike="noStrike" kern="12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耶鲁大学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65.44 </a:t>
                      </a:r>
                      <a:endParaRPr lang="nb-NO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u="none" strike="noStrike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</a:t>
                      </a:r>
                      <a:endParaRPr lang="is-IS" sz="1000" b="0" i="0" u="none" strike="noStrike" kern="12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康奈尔大学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65.24 </a:t>
                      </a:r>
                      <a:endParaRPr lang="hr-HR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</a:t>
                      </a:r>
                      <a:endParaRPr lang="en-US" altLang="zh-CN" sz="1000" b="0" i="0" u="none" strike="noStrike" kern="12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德克萨斯大学奥斯汀分校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64.92 </a:t>
                      </a:r>
                      <a:endParaRPr lang="hr-HR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47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  <a:endParaRPr lang="en-US" altLang="zh-CN" sz="1000" b="0" i="0" u="none" strike="noStrike" kern="12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密歇根大学</a:t>
                      </a:r>
                      <a:endParaRPr lang="zh-CN" altLang="en-US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64.86 </a:t>
                      </a:r>
                      <a:endParaRPr lang="hr-HR" sz="10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490A7C1-C60F-C34C-B4C2-FD3C30FD8896}"/>
              </a:ext>
            </a:extLst>
          </p:cNvPr>
          <p:cNvGraphicFramePr>
            <a:graphicFrameLocks noGrp="1"/>
          </p:cNvGraphicFramePr>
          <p:nvPr/>
        </p:nvGraphicFramePr>
        <p:xfrm>
          <a:off x="4510001" y="1022154"/>
          <a:ext cx="3528392" cy="39371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455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名次</a:t>
                      </a: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大学</a:t>
                      </a: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影响力</a:t>
                      </a: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16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加州理工学院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64.28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17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美国明尼苏达大学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63.23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fi-FI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18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佐治亚理工学院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62.43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19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哥伦比亚大学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62.40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20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普渡大学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61.38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cs-CZ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21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牛津大学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60.64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22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马里兰大学帕克分校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60.59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23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宾夕法尼亚大学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59.91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24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芝加哥大学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59.33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布朗大学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59.32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108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26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苏黎世联邦理工学院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59.27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27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华盛顿大学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57.65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28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香港大学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57.01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29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威斯康辛大学麦迪逊分校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56.89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30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匹兹堡大学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55.26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B773C1A9-826C-144D-A6D0-DC3C35938E69}"/>
              </a:ext>
            </a:extLst>
          </p:cNvPr>
          <p:cNvSpPr/>
          <p:nvPr/>
        </p:nvSpPr>
        <p:spPr>
          <a:xfrm>
            <a:off x="3312681" y="644620"/>
            <a:ext cx="2518638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1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/>
              </a:rPr>
              <a:t>全球大学人工智能影响力排名</a:t>
            </a:r>
          </a:p>
        </p:txBody>
      </p:sp>
    </p:spTree>
    <p:extLst>
      <p:ext uri="{BB962C8B-B14F-4D97-AF65-F5344CB8AC3E}">
        <p14:creationId xmlns:p14="http://schemas.microsoft.com/office/powerpoint/2010/main" val="3902561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2DF576AF-F909-4647-B573-F7BC234328EF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639321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773C1A9-826C-144D-A6D0-DC3C35938E69}"/>
              </a:ext>
            </a:extLst>
          </p:cNvPr>
          <p:cNvSpPr/>
          <p:nvPr/>
        </p:nvSpPr>
        <p:spPr>
          <a:xfrm>
            <a:off x="3312681" y="644620"/>
            <a:ext cx="2518638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zh-Hans" altLang="en-US" sz="1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/>
              </a:rPr>
              <a:t>中国</a:t>
            </a:r>
            <a:r>
              <a:rPr kumimoji="1" lang="zh-CN" altLang="en-US" sz="14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黑体"/>
              </a:rPr>
              <a:t>大学人工智能影响力排名</a:t>
            </a:r>
          </a:p>
        </p:txBody>
      </p:sp>
      <p:graphicFrame>
        <p:nvGraphicFramePr>
          <p:cNvPr id="9" name="表格 3">
            <a:extLst>
              <a:ext uri="{FF2B5EF4-FFF2-40B4-BE49-F238E27FC236}">
                <a16:creationId xmlns:a16="http://schemas.microsoft.com/office/drawing/2014/main" id="{85A0805F-41B2-F043-888E-F27BF5E71375}"/>
              </a:ext>
            </a:extLst>
          </p:cNvPr>
          <p:cNvGraphicFramePr>
            <a:graphicFrameLocks noGrp="1"/>
          </p:cNvGraphicFramePr>
          <p:nvPr/>
        </p:nvGraphicFramePr>
        <p:xfrm>
          <a:off x="988762" y="1030874"/>
          <a:ext cx="3528391" cy="3938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1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名次</a:t>
                      </a: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大学</a:t>
                      </a: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影响力</a:t>
                      </a: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清华大学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100.00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北京大学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94.00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浙江大学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89.20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上海交通大学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fi-FI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88.79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5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东南大学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fi-FI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87.51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南京大学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86.76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中山大学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86.00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复旦大学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84.44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9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华中科技大学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sk-SK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84.13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10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哈尔滨工业大学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83.74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864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cs-CZ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11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东北大学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81.98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12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电子科技大学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uk-UA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77.56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13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中南大学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77.10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14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四川大学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76.74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15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中国科学技术大学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sk-SK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76.13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EA2A94E1-EE60-304C-A76D-4991477E7DFA}"/>
              </a:ext>
            </a:extLst>
          </p:cNvPr>
          <p:cNvGraphicFramePr>
            <a:graphicFrameLocks noGrp="1"/>
          </p:cNvGraphicFramePr>
          <p:nvPr/>
        </p:nvGraphicFramePr>
        <p:xfrm>
          <a:off x="4517153" y="1030713"/>
          <a:ext cx="3528391" cy="3938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1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名次</a:t>
                      </a: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大学</a:t>
                      </a: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影响力</a:t>
                      </a:r>
                    </a:p>
                  </a:txBody>
                  <a:tcPr marL="44667" marR="43645" marT="43645" marB="43645" anchor="ctr"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16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西安电子科技大学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75.45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17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重庆大学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74.78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fi-FI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18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厦门大学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74.04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19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大连理工大学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73.28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20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天津大学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72.64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cs-CZ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21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山东大学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72.48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22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北京航空航天大学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nb-NO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71.80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23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北京理工大学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cs-CZ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70.97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24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同济大学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it-IT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70.94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上海大学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68.95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864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26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华南理工大学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68.88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27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武汉大学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68.81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en-US" altLang="zh-CN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7</a:t>
                      </a:r>
                      <a:endParaRPr lang="is-IS" sz="1000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中国人民大学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68.81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is-IS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29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南开大学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68.57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5385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000" kern="12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30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zh-CN" altLang="en-US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北京邮电大学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hr-HR" sz="10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68.29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013A740-FD91-489F-8269-53B434190D72}"/>
              </a:ext>
            </a:extLst>
          </p:cNvPr>
          <p:cNvSpPr txBox="1"/>
          <p:nvPr/>
        </p:nvSpPr>
        <p:spPr>
          <a:xfrm>
            <a:off x="356934" y="178244"/>
            <a:ext cx="328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人工智能人才</a:t>
            </a:r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大学排名</a:t>
            </a:r>
          </a:p>
        </p:txBody>
      </p:sp>
    </p:spTree>
    <p:extLst>
      <p:ext uri="{BB962C8B-B14F-4D97-AF65-F5344CB8AC3E}">
        <p14:creationId xmlns:p14="http://schemas.microsoft.com/office/powerpoint/2010/main" val="18750712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28E8C-8623-4FCD-9749-5AE1927E046A}"/>
              </a:ext>
            </a:extLst>
          </p:cNvPr>
          <p:cNvSpPr txBox="1"/>
          <p:nvPr/>
        </p:nvSpPr>
        <p:spPr>
          <a:xfrm>
            <a:off x="356934" y="178244"/>
            <a:ext cx="434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全球高校和研究机构人工智能的布局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770CA8FD-65BD-46D6-B6C7-7E5417C29F49}"/>
              </a:ext>
            </a:extLst>
          </p:cNvPr>
          <p:cNvCxnSpPr/>
          <p:nvPr/>
        </p:nvCxnSpPr>
        <p:spPr>
          <a:xfrm>
            <a:off x="434305" y="595380"/>
            <a:ext cx="52906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14">
            <a:extLst>
              <a:ext uri="{FF2B5EF4-FFF2-40B4-BE49-F238E27FC236}">
                <a16:creationId xmlns:a16="http://schemas.microsoft.com/office/drawing/2014/main" id="{AB5F20A1-D7DD-49C7-8537-B35B6F6535BF}"/>
              </a:ext>
            </a:extLst>
          </p:cNvPr>
          <p:cNvSpPr txBox="1"/>
          <p:nvPr/>
        </p:nvSpPr>
        <p:spPr>
          <a:xfrm>
            <a:off x="516221" y="717240"/>
            <a:ext cx="5126830" cy="174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1966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年爱丁堡大学首先设立机器智能和知觉系 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Department of Machine Intelligence and Perception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），比该校的计算机系还早一年。领导人米歇（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Donald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Michie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）是图灵二战时的手下。随后机器智能系升格为与学院平级的“人工智能单位”（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AI Unit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1970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年改名“人工智能学院”。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1973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年在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Lighthill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报告批评下，英国人工智能率先进入低潮，学院降格为系，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1998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年人工智能系解散，与计算机系和认知科学系合并为信息学院。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CDADAA50-CD46-4249-94F1-073ABCED5EAF}"/>
              </a:ext>
            </a:extLst>
          </p:cNvPr>
          <p:cNvSpPr txBox="1"/>
          <p:nvPr/>
        </p:nvSpPr>
        <p:spPr>
          <a:xfrm>
            <a:off x="516221" y="2588489"/>
            <a:ext cx="7949785" cy="250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</a:rPr>
              <a:t>2018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</a:rPr>
              <a:t>年</a:t>
            </a:r>
            <a:endParaRPr lang="en-US" altLang="zh-CN" sz="1200" b="1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麻省理工学院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2018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16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日宣布成立斥资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亿美元成立“苏世民计算学院”（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Schwartzman College of Computing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），把全校计算机科学和人工智能相关教研人员纳入，并新设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50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个教职。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卡内基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梅隆大学（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CMU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）设立人工智能本科专业，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2019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年招生。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斯坦福大学设立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Human-centered AI Institute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（以人为本的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研究所）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清华大学和国科大等设立人工智能研究院和学院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北京大学将昌平新校区建设成面向人工智能的校区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  <a:defRPr sz="1500" spc="10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牛津大学在苏州设立高等研究院，</a:t>
            </a:r>
            <a:r>
              <a:rPr lang="en-US" altLang="zh-CN" sz="1200" dirty="0">
                <a:solidFill>
                  <a:schemeClr val="bg1"/>
                </a:solidFill>
                <a:sym typeface="Microsoft YaHei"/>
              </a:rPr>
              <a:t>OSCAR</a:t>
            </a:r>
            <a:r>
              <a:rPr lang="zh-CN" altLang="en-US" sz="1200" dirty="0">
                <a:solidFill>
                  <a:schemeClr val="bg1"/>
                </a:solidFill>
                <a:sym typeface="Microsoft YaHei"/>
              </a:rPr>
              <a:t>是牛津第一个海外物理学和工程学研究中心。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æ¥çæºå¾å">
            <a:extLst>
              <a:ext uri="{FF2B5EF4-FFF2-40B4-BE49-F238E27FC236}">
                <a16:creationId xmlns:a16="http://schemas.microsoft.com/office/drawing/2014/main" id="{E2018FBC-9BC3-49C7-B00F-08846E19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10" y="870428"/>
            <a:ext cx="2488766" cy="15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301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E8A303-82A2-754E-AC65-7000E937EB72}"/>
              </a:ext>
            </a:extLst>
          </p:cNvPr>
          <p:cNvSpPr txBox="1"/>
          <p:nvPr/>
        </p:nvSpPr>
        <p:spPr>
          <a:xfrm>
            <a:off x="356934" y="178244"/>
            <a:ext cx="6258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趋势展望：不同领域头部公司估值趋势 </a:t>
            </a:r>
            <a:r>
              <a:rPr kumimoji="1" lang="en-US" altLang="zh-CN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 </a:t>
            </a:r>
            <a:r>
              <a:rPr kumimoji="1" lang="zh-CN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有泡沫吗？</a:t>
            </a: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E0C05CE5-D498-444B-A4E6-4E5229AF6046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456040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D1BEC9F8-0A30-9D42-A061-2A0DA35C063E}"/>
              </a:ext>
            </a:extLst>
          </p:cNvPr>
          <p:cNvGrpSpPr/>
          <p:nvPr/>
        </p:nvGrpSpPr>
        <p:grpSpPr>
          <a:xfrm>
            <a:off x="1934861" y="829158"/>
            <a:ext cx="5574143" cy="4017963"/>
            <a:chOff x="2351966" y="1236229"/>
            <a:chExt cx="7280306" cy="5247803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4D0867C8-29AB-A647-9C96-7C650674A63A}"/>
                </a:ext>
              </a:extLst>
            </p:cNvPr>
            <p:cNvGrpSpPr/>
            <p:nvPr/>
          </p:nvGrpSpPr>
          <p:grpSpPr>
            <a:xfrm>
              <a:off x="2351966" y="1918439"/>
              <a:ext cx="7280306" cy="4154477"/>
              <a:chOff x="2351966" y="1918439"/>
              <a:chExt cx="7280306" cy="4154477"/>
            </a:xfrm>
          </p:grpSpPr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00FC8CBC-9E98-5A49-9F57-98CEE11ED7FA}"/>
                  </a:ext>
                </a:extLst>
              </p:cNvPr>
              <p:cNvGrpSpPr/>
              <p:nvPr/>
            </p:nvGrpSpPr>
            <p:grpSpPr>
              <a:xfrm>
                <a:off x="2351966" y="1918439"/>
                <a:ext cx="4780577" cy="4077357"/>
                <a:chOff x="866066" y="1594589"/>
                <a:chExt cx="4780577" cy="4077357"/>
              </a:xfrm>
            </p:grpSpPr>
            <p:sp>
              <p:nvSpPr>
                <p:cNvPr id="143" name="弧形 12">
                  <a:extLst>
                    <a:ext uri="{FF2B5EF4-FFF2-40B4-BE49-F238E27FC236}">
                      <a16:creationId xmlns:a16="http://schemas.microsoft.com/office/drawing/2014/main" id="{EE18063D-6976-EC4E-9904-A9F4F863D6F2}"/>
                    </a:ext>
                  </a:extLst>
                </p:cNvPr>
                <p:cNvSpPr/>
                <p:nvPr/>
              </p:nvSpPr>
              <p:spPr>
                <a:xfrm rot="5677819">
                  <a:off x="442204" y="3847909"/>
                  <a:ext cx="2247899" cy="1400176"/>
                </a:xfrm>
                <a:prstGeom prst="arc">
                  <a:avLst>
                    <a:gd name="adj1" fmla="val 16718966"/>
                    <a:gd name="adj2" fmla="val 21104010"/>
                  </a:avLst>
                </a:prstGeom>
                <a:noFill/>
                <a:ln w="57150" cap="flat">
                  <a:solidFill>
                    <a:srgbClr val="A0A5FF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44" name="弧形 21">
                  <a:extLst>
                    <a:ext uri="{FF2B5EF4-FFF2-40B4-BE49-F238E27FC236}">
                      <a16:creationId xmlns:a16="http://schemas.microsoft.com/office/drawing/2014/main" id="{C8C52918-3C37-9A44-A1EC-90315FBEFA73}"/>
                    </a:ext>
                  </a:extLst>
                </p:cNvPr>
                <p:cNvSpPr/>
                <p:nvPr/>
              </p:nvSpPr>
              <p:spPr>
                <a:xfrm rot="19774203">
                  <a:off x="2698773" y="1594589"/>
                  <a:ext cx="2947870" cy="3725110"/>
                </a:xfrm>
                <a:prstGeom prst="arc">
                  <a:avLst>
                    <a:gd name="adj1" fmla="val 14069517"/>
                    <a:gd name="adj2" fmla="val 18834443"/>
                  </a:avLst>
                </a:prstGeom>
                <a:noFill/>
                <a:ln w="57150" cap="flat">
                  <a:solidFill>
                    <a:srgbClr val="A0A5FF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45" name="直接连接符 14">
                  <a:extLst>
                    <a:ext uri="{FF2B5EF4-FFF2-40B4-BE49-F238E27FC236}">
                      <a16:creationId xmlns:a16="http://schemas.microsoft.com/office/drawing/2014/main" id="{AD626356-1FD2-9D4A-BE9B-EE87EAFB5619}"/>
                    </a:ext>
                  </a:extLst>
                </p:cNvPr>
                <p:cNvCxnSpPr>
                  <a:stCxn id="143" idx="0"/>
                </p:cNvCxnSpPr>
                <p:nvPr/>
              </p:nvCxnSpPr>
              <p:spPr>
                <a:xfrm flipV="1">
                  <a:off x="2252286" y="2752725"/>
                  <a:ext cx="367088" cy="1957211"/>
                </a:xfrm>
                <a:prstGeom prst="line">
                  <a:avLst/>
                </a:prstGeom>
                <a:noFill/>
                <a:ln w="57150" cap="flat">
                  <a:solidFill>
                    <a:srgbClr val="A0A5FF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CEC04B40-EBD4-F644-912C-E4BED25C0644}"/>
                  </a:ext>
                </a:extLst>
              </p:cNvPr>
              <p:cNvGrpSpPr/>
              <p:nvPr/>
            </p:nvGrpSpPr>
            <p:grpSpPr>
              <a:xfrm>
                <a:off x="3571167" y="1971286"/>
                <a:ext cx="4772507" cy="4077358"/>
                <a:chOff x="866067" y="1594589"/>
                <a:chExt cx="4772507" cy="4077358"/>
              </a:xfrm>
            </p:grpSpPr>
            <p:sp>
              <p:nvSpPr>
                <p:cNvPr id="140" name="弧形 27">
                  <a:extLst>
                    <a:ext uri="{FF2B5EF4-FFF2-40B4-BE49-F238E27FC236}">
                      <a16:creationId xmlns:a16="http://schemas.microsoft.com/office/drawing/2014/main" id="{F91DB801-51BC-5E40-851C-8A9A341FC95B}"/>
                    </a:ext>
                  </a:extLst>
                </p:cNvPr>
                <p:cNvSpPr/>
                <p:nvPr/>
              </p:nvSpPr>
              <p:spPr>
                <a:xfrm rot="5677819">
                  <a:off x="442205" y="3847909"/>
                  <a:ext cx="2247900" cy="1400175"/>
                </a:xfrm>
                <a:prstGeom prst="arc">
                  <a:avLst>
                    <a:gd name="adj1" fmla="val 16718966"/>
                    <a:gd name="adj2" fmla="val 21104010"/>
                  </a:avLst>
                </a:prstGeom>
                <a:noFill/>
                <a:ln w="57150" cap="flat">
                  <a:solidFill>
                    <a:srgbClr val="3EB0F1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41" name="弧形 28">
                  <a:extLst>
                    <a:ext uri="{FF2B5EF4-FFF2-40B4-BE49-F238E27FC236}">
                      <a16:creationId xmlns:a16="http://schemas.microsoft.com/office/drawing/2014/main" id="{7362CBD6-EA3B-5247-8FFF-22DA0684482F}"/>
                    </a:ext>
                  </a:extLst>
                </p:cNvPr>
                <p:cNvSpPr/>
                <p:nvPr/>
              </p:nvSpPr>
              <p:spPr>
                <a:xfrm rot="19774203">
                  <a:off x="2690704" y="1594589"/>
                  <a:ext cx="2947870" cy="3725110"/>
                </a:xfrm>
                <a:prstGeom prst="arc">
                  <a:avLst>
                    <a:gd name="adj1" fmla="val 14069517"/>
                    <a:gd name="adj2" fmla="val 18834443"/>
                  </a:avLst>
                </a:prstGeom>
                <a:noFill/>
                <a:ln w="57150" cap="flat">
                  <a:solidFill>
                    <a:srgbClr val="3EB0F1"/>
                  </a:solidFill>
                  <a:prstDash val="sysDash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42" name="直接连接符 29">
                  <a:extLst>
                    <a:ext uri="{FF2B5EF4-FFF2-40B4-BE49-F238E27FC236}">
                      <a16:creationId xmlns:a16="http://schemas.microsoft.com/office/drawing/2014/main" id="{35E53A8A-B3B3-DD47-B219-21B3C8191184}"/>
                    </a:ext>
                  </a:extLst>
                </p:cNvPr>
                <p:cNvCxnSpPr>
                  <a:stCxn id="140" idx="0"/>
                </p:cNvCxnSpPr>
                <p:nvPr/>
              </p:nvCxnSpPr>
              <p:spPr>
                <a:xfrm flipV="1">
                  <a:off x="2252287" y="2752725"/>
                  <a:ext cx="367088" cy="1957210"/>
                </a:xfrm>
                <a:prstGeom prst="line">
                  <a:avLst/>
                </a:prstGeom>
                <a:noFill/>
                <a:ln w="57150" cap="flat">
                  <a:solidFill>
                    <a:srgbClr val="3EB0F1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89879030-DC1B-0B4C-B692-7139B05FE827}"/>
                  </a:ext>
                </a:extLst>
              </p:cNvPr>
              <p:cNvGrpSpPr/>
              <p:nvPr/>
            </p:nvGrpSpPr>
            <p:grpSpPr>
              <a:xfrm>
                <a:off x="4859765" y="1995558"/>
                <a:ext cx="4772507" cy="4077358"/>
                <a:chOff x="866067" y="1594589"/>
                <a:chExt cx="4772507" cy="4077358"/>
              </a:xfrm>
            </p:grpSpPr>
            <p:sp>
              <p:nvSpPr>
                <p:cNvPr id="137" name="弧形 31">
                  <a:extLst>
                    <a:ext uri="{FF2B5EF4-FFF2-40B4-BE49-F238E27FC236}">
                      <a16:creationId xmlns:a16="http://schemas.microsoft.com/office/drawing/2014/main" id="{C218B885-167C-0D49-A9A7-5303A12C4C4F}"/>
                    </a:ext>
                  </a:extLst>
                </p:cNvPr>
                <p:cNvSpPr/>
                <p:nvPr/>
              </p:nvSpPr>
              <p:spPr>
                <a:xfrm rot="5677819">
                  <a:off x="442205" y="3847909"/>
                  <a:ext cx="2247900" cy="1400175"/>
                </a:xfrm>
                <a:prstGeom prst="arc">
                  <a:avLst>
                    <a:gd name="adj1" fmla="val 16718966"/>
                    <a:gd name="adj2" fmla="val 21104010"/>
                  </a:avLst>
                </a:prstGeom>
                <a:noFill/>
                <a:ln w="57150" cap="flat">
                  <a:solidFill>
                    <a:srgbClr val="FFC000"/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38" name="弧形 32">
                  <a:extLst>
                    <a:ext uri="{FF2B5EF4-FFF2-40B4-BE49-F238E27FC236}">
                      <a16:creationId xmlns:a16="http://schemas.microsoft.com/office/drawing/2014/main" id="{6AFF9549-897C-F34F-A21F-7963D0A9270F}"/>
                    </a:ext>
                  </a:extLst>
                </p:cNvPr>
                <p:cNvSpPr/>
                <p:nvPr/>
              </p:nvSpPr>
              <p:spPr>
                <a:xfrm rot="19774203">
                  <a:off x="2690704" y="1594589"/>
                  <a:ext cx="2947870" cy="3725110"/>
                </a:xfrm>
                <a:prstGeom prst="arc">
                  <a:avLst>
                    <a:gd name="adj1" fmla="val 14069517"/>
                    <a:gd name="adj2" fmla="val 18834443"/>
                  </a:avLst>
                </a:prstGeom>
                <a:noFill/>
                <a:ln w="57150" cap="flat">
                  <a:solidFill>
                    <a:srgbClr val="FFC000"/>
                  </a:solidFill>
                  <a:prstDash val="sysDash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39" name="直接连接符 33">
                  <a:extLst>
                    <a:ext uri="{FF2B5EF4-FFF2-40B4-BE49-F238E27FC236}">
                      <a16:creationId xmlns:a16="http://schemas.microsoft.com/office/drawing/2014/main" id="{CABB2E34-7F5F-0442-A5D2-0EC170FA8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1812" y="2805774"/>
                  <a:ext cx="335790" cy="1808911"/>
                </a:xfrm>
                <a:prstGeom prst="line">
                  <a:avLst/>
                </a:prstGeom>
                <a:noFill/>
                <a:ln w="57150" cap="flat">
                  <a:solidFill>
                    <a:srgbClr val="FFC000"/>
                  </a:solidFill>
                  <a:prstDash val="sysDash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36" name="弧形 34">
                <a:extLst>
                  <a:ext uri="{FF2B5EF4-FFF2-40B4-BE49-F238E27FC236}">
                    <a16:creationId xmlns:a16="http://schemas.microsoft.com/office/drawing/2014/main" id="{DB0855B0-8D49-5E45-99AC-F7170A7F9D6E}"/>
                  </a:ext>
                </a:extLst>
              </p:cNvPr>
              <p:cNvSpPr/>
              <p:nvPr/>
            </p:nvSpPr>
            <p:spPr>
              <a:xfrm rot="19774203">
                <a:off x="5386279" y="1980811"/>
                <a:ext cx="2947870" cy="3725110"/>
              </a:xfrm>
              <a:prstGeom prst="arc">
                <a:avLst>
                  <a:gd name="adj1" fmla="val 14069517"/>
                  <a:gd name="adj2" fmla="val 15474978"/>
                </a:avLst>
              </a:prstGeom>
              <a:noFill/>
              <a:ln w="57150" cap="flat">
                <a:solidFill>
                  <a:srgbClr val="3EB0F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cxnSp>
          <p:nvCxnSpPr>
            <p:cNvPr id="100" name="直接连接符 36">
              <a:extLst>
                <a:ext uri="{FF2B5EF4-FFF2-40B4-BE49-F238E27FC236}">
                  <a16:creationId xmlns:a16="http://schemas.microsoft.com/office/drawing/2014/main" id="{093CDAA1-3CC5-3D49-9A86-277FE37A9235}"/>
                </a:ext>
              </a:extLst>
            </p:cNvPr>
            <p:cNvCxnSpPr>
              <a:cxnSpLocks/>
              <a:stCxn id="137" idx="0"/>
            </p:cNvCxnSpPr>
            <p:nvPr/>
          </p:nvCxnSpPr>
          <p:spPr>
            <a:xfrm flipV="1">
              <a:off x="6245985" y="3587744"/>
              <a:ext cx="278640" cy="1523160"/>
            </a:xfrm>
            <a:prstGeom prst="line">
              <a:avLst/>
            </a:prstGeom>
            <a:noFill/>
            <a:ln w="57150" cap="flat">
              <a:solidFill>
                <a:srgbClr val="FFC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2B328E3-7443-F841-9240-1DA933C6C7FC}"/>
                </a:ext>
              </a:extLst>
            </p:cNvPr>
            <p:cNvGrpSpPr/>
            <p:nvPr/>
          </p:nvGrpSpPr>
          <p:grpSpPr>
            <a:xfrm>
              <a:off x="4757374" y="1605802"/>
              <a:ext cx="1769977" cy="628482"/>
              <a:chOff x="4757374" y="1605802"/>
              <a:chExt cx="1769977" cy="628482"/>
            </a:xfrm>
          </p:grpSpPr>
          <p:pic>
            <p:nvPicPr>
              <p:cNvPr id="131" name="图片 130">
                <a:extLst>
                  <a:ext uri="{FF2B5EF4-FFF2-40B4-BE49-F238E27FC236}">
                    <a16:creationId xmlns:a16="http://schemas.microsoft.com/office/drawing/2014/main" id="{2647EFE0-CFCA-074C-B205-7B9772DDE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64789" l="9386" r="8989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57374" y="1668429"/>
                <a:ext cx="659615" cy="565855"/>
              </a:xfrm>
              <a:prstGeom prst="rect">
                <a:avLst/>
              </a:prstGeom>
            </p:spPr>
          </p:pic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690920AA-5C9A-B544-99F2-BACE24F2F36A}"/>
                  </a:ext>
                </a:extLst>
              </p:cNvPr>
              <p:cNvSpPr txBox="1"/>
              <p:nvPr/>
            </p:nvSpPr>
            <p:spPr>
              <a:xfrm>
                <a:off x="5452051" y="1605802"/>
                <a:ext cx="1075300" cy="3617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0018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560</a:t>
                </a: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亿美金</a:t>
                </a: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090AEB40-6FC1-8042-8F0A-D912F8D9708B}"/>
                </a:ext>
              </a:extLst>
            </p:cNvPr>
            <p:cNvGrpSpPr/>
            <p:nvPr/>
          </p:nvGrpSpPr>
          <p:grpSpPr>
            <a:xfrm>
              <a:off x="4279007" y="3016555"/>
              <a:ext cx="1421120" cy="849399"/>
              <a:chOff x="4279007" y="3016555"/>
              <a:chExt cx="1421120" cy="849399"/>
            </a:xfrm>
          </p:grpSpPr>
          <p:pic>
            <p:nvPicPr>
              <p:cNvPr id="129" name="图片 128">
                <a:extLst>
                  <a:ext uri="{FF2B5EF4-FFF2-40B4-BE49-F238E27FC236}">
                    <a16:creationId xmlns:a16="http://schemas.microsoft.com/office/drawing/2014/main" id="{34EDA605-97FB-EB45-A9E0-F18376E50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9007" y="3016555"/>
                <a:ext cx="1421120" cy="466770"/>
              </a:xfrm>
              <a:prstGeom prst="rect">
                <a:avLst/>
              </a:prstGeom>
            </p:spPr>
          </p:pic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31110E43-EB38-614A-8BBB-BBDA356DE5DE}"/>
                  </a:ext>
                </a:extLst>
              </p:cNvPr>
              <p:cNvSpPr txBox="1"/>
              <p:nvPr/>
            </p:nvSpPr>
            <p:spPr>
              <a:xfrm>
                <a:off x="4450478" y="3504172"/>
                <a:ext cx="958055" cy="3617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0018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200" dirty="0">
                    <a:solidFill>
                      <a:schemeClr val="bg1">
                        <a:lumMod val="8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0</a:t>
                </a: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亿美金</a:t>
                </a: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5B17533F-8523-1248-9020-5A7475E5CA5F}"/>
                </a:ext>
              </a:extLst>
            </p:cNvPr>
            <p:cNvGrpSpPr/>
            <p:nvPr/>
          </p:nvGrpSpPr>
          <p:grpSpPr>
            <a:xfrm>
              <a:off x="4085866" y="3821496"/>
              <a:ext cx="1593004" cy="671508"/>
              <a:chOff x="4085866" y="3821496"/>
              <a:chExt cx="1593004" cy="671508"/>
            </a:xfrm>
          </p:grpSpPr>
          <p:pic>
            <p:nvPicPr>
              <p:cNvPr id="127" name="图片 126">
                <a:extLst>
                  <a:ext uri="{FF2B5EF4-FFF2-40B4-BE49-F238E27FC236}">
                    <a16:creationId xmlns:a16="http://schemas.microsoft.com/office/drawing/2014/main" id="{471B7B55-2E21-3E4F-9869-69EE25ACA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5866" y="3821496"/>
                <a:ext cx="671508" cy="671508"/>
              </a:xfrm>
              <a:prstGeom prst="rect">
                <a:avLst/>
              </a:prstGeom>
            </p:spPr>
          </p:pic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D16A7688-DDC7-C94F-8010-9B60474D94F2}"/>
                  </a:ext>
                </a:extLst>
              </p:cNvPr>
              <p:cNvSpPr txBox="1"/>
              <p:nvPr/>
            </p:nvSpPr>
            <p:spPr>
              <a:xfrm>
                <a:off x="4720815" y="3957283"/>
                <a:ext cx="958055" cy="3617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0018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15</a:t>
                </a: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亿美金</a:t>
                </a:r>
              </a:p>
            </p:txBody>
          </p:sp>
        </p:grp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F2AC591F-314E-3242-ACD1-FA71C52B9264}"/>
                </a:ext>
              </a:extLst>
            </p:cNvPr>
            <p:cNvSpPr txBox="1"/>
            <p:nvPr/>
          </p:nvSpPr>
          <p:spPr>
            <a:xfrm>
              <a:off x="4152018" y="4510946"/>
              <a:ext cx="1276292" cy="361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0018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Calibri"/>
                </a:rPr>
                <a:t>120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Calibri"/>
                </a:rPr>
                <a:t>亿人民币</a:t>
              </a:r>
              <a:endPara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endParaRPr>
            </a:p>
          </p:txBody>
        </p: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C88F7488-F6DA-DB4C-972B-1A8EB8A13639}"/>
                </a:ext>
              </a:extLst>
            </p:cNvPr>
            <p:cNvGrpSpPr/>
            <p:nvPr/>
          </p:nvGrpSpPr>
          <p:grpSpPr>
            <a:xfrm>
              <a:off x="4195143" y="1236229"/>
              <a:ext cx="1547459" cy="466726"/>
              <a:chOff x="4195143" y="1236229"/>
              <a:chExt cx="1547459" cy="466726"/>
            </a:xfrm>
          </p:grpSpPr>
          <p:pic>
            <p:nvPicPr>
              <p:cNvPr id="123" name="图片 122">
                <a:extLst>
                  <a:ext uri="{FF2B5EF4-FFF2-40B4-BE49-F238E27FC236}">
                    <a16:creationId xmlns:a16="http://schemas.microsoft.com/office/drawing/2014/main" id="{08A38DD6-0918-444E-8C69-F1AFE31296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37092" l="69488" r="100000">
                            <a14:foregroundMark x1="77060" y1="9199" x2="92428" y2="8309"/>
                            <a14:foregroundMark x1="76392" y1="9496" x2="76615" y2="29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03" b="62760"/>
              <a:stretch/>
            </p:blipFill>
            <p:spPr>
              <a:xfrm>
                <a:off x="4195143" y="1236229"/>
                <a:ext cx="482528" cy="466726"/>
              </a:xfrm>
              <a:prstGeom prst="rect">
                <a:avLst/>
              </a:prstGeom>
            </p:spPr>
          </p:pic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40B5983-E185-0743-8E5F-B1695A0A9B83}"/>
                  </a:ext>
                </a:extLst>
              </p:cNvPr>
              <p:cNvSpPr txBox="1"/>
              <p:nvPr/>
            </p:nvSpPr>
            <p:spPr>
              <a:xfrm>
                <a:off x="4667302" y="1296545"/>
                <a:ext cx="1075300" cy="3617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0018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680</a:t>
                </a: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亿美金</a:t>
                </a:r>
              </a:p>
            </p:txBody>
          </p:sp>
        </p:grp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6AB89CC3-B170-6141-94CB-31BAC3B9201A}"/>
                </a:ext>
              </a:extLst>
            </p:cNvPr>
            <p:cNvSpPr txBox="1"/>
            <p:nvPr/>
          </p:nvSpPr>
          <p:spPr>
            <a:xfrm>
              <a:off x="5974497" y="1983403"/>
              <a:ext cx="1075300" cy="361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0018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234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Calibri"/>
                </a:rPr>
                <a:t>亿美金</a:t>
              </a: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0D8297E-CA7B-0146-BC00-BD970104360F}"/>
                </a:ext>
              </a:extLst>
            </p:cNvPr>
            <p:cNvGrpSpPr/>
            <p:nvPr/>
          </p:nvGrpSpPr>
          <p:grpSpPr>
            <a:xfrm>
              <a:off x="6242888" y="5413281"/>
              <a:ext cx="1298048" cy="505555"/>
              <a:chOff x="6242888" y="5413281"/>
              <a:chExt cx="1298048" cy="505555"/>
            </a:xfrm>
          </p:grpSpPr>
          <p:pic>
            <p:nvPicPr>
              <p:cNvPr id="119" name="图片 118">
                <a:extLst>
                  <a:ext uri="{FF2B5EF4-FFF2-40B4-BE49-F238E27FC236}">
                    <a16:creationId xmlns:a16="http://schemas.microsoft.com/office/drawing/2014/main" id="{B5788B9F-9428-1B43-A9B2-F4EB3B6DF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42888" y="5413281"/>
                <a:ext cx="505555" cy="505555"/>
              </a:xfrm>
              <a:prstGeom prst="rect">
                <a:avLst/>
              </a:prstGeom>
            </p:spPr>
          </p:pic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889F30F5-02CA-A541-A13A-1D5D32F1DCEB}"/>
                  </a:ext>
                </a:extLst>
              </p:cNvPr>
              <p:cNvSpPr txBox="1"/>
              <p:nvPr/>
            </p:nvSpPr>
            <p:spPr>
              <a:xfrm>
                <a:off x="6700126" y="5493438"/>
                <a:ext cx="840810" cy="3617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0018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200" dirty="0">
                    <a:solidFill>
                      <a:schemeClr val="bg1">
                        <a:lumMod val="8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亿美金</a:t>
                </a: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EFDFBB62-F2C6-824C-9ECF-22AC1D80F725}"/>
                </a:ext>
              </a:extLst>
            </p:cNvPr>
            <p:cNvGrpSpPr/>
            <p:nvPr/>
          </p:nvGrpSpPr>
          <p:grpSpPr>
            <a:xfrm>
              <a:off x="2549546" y="4182755"/>
              <a:ext cx="958056" cy="1577590"/>
              <a:chOff x="2549546" y="4182755"/>
              <a:chExt cx="958056" cy="1577590"/>
            </a:xfrm>
          </p:grpSpPr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B858B058-0245-F84A-A680-41AA9AF17AC1}"/>
                  </a:ext>
                </a:extLst>
              </p:cNvPr>
              <p:cNvGrpSpPr/>
              <p:nvPr/>
            </p:nvGrpSpPr>
            <p:grpSpPr>
              <a:xfrm>
                <a:off x="2559732" y="4563120"/>
                <a:ext cx="895365" cy="1197225"/>
                <a:chOff x="2559732" y="4563120"/>
                <a:chExt cx="895365" cy="1197225"/>
              </a:xfrm>
            </p:grpSpPr>
            <p:pic>
              <p:nvPicPr>
                <p:cNvPr id="115" name="图片 114">
                  <a:extLst>
                    <a:ext uri="{FF2B5EF4-FFF2-40B4-BE49-F238E27FC236}">
                      <a16:creationId xmlns:a16="http://schemas.microsoft.com/office/drawing/2014/main" id="{4CD3F110-1327-5743-8B21-B4B135A33C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0" b="100000" l="0" r="100000">
                              <a14:foregroundMark x1="9091" y1="26966" x2="29545" y2="7865"/>
                              <a14:foregroundMark x1="9091" y1="13483" x2="18182" y2="78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5330" y="4593430"/>
                  <a:ext cx="367088" cy="369291"/>
                </a:xfrm>
                <a:prstGeom prst="rect">
                  <a:avLst/>
                </a:prstGeom>
              </p:spPr>
            </p:pic>
            <p:pic>
              <p:nvPicPr>
                <p:cNvPr id="116" name="图片 115">
                  <a:extLst>
                    <a:ext uri="{FF2B5EF4-FFF2-40B4-BE49-F238E27FC236}">
                      <a16:creationId xmlns:a16="http://schemas.microsoft.com/office/drawing/2014/main" id="{663A1FE4-E21A-AF42-A254-5000BF37D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780" b="36795" l="5791" r="33185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16" t="4614" r="69398" b="62745"/>
                <a:stretch/>
              </p:blipFill>
              <p:spPr>
                <a:xfrm>
                  <a:off x="3036229" y="4563120"/>
                  <a:ext cx="418868" cy="380283"/>
                </a:xfrm>
                <a:prstGeom prst="rect">
                  <a:avLst/>
                </a:prstGeom>
              </p:spPr>
            </p:pic>
            <p:pic>
              <p:nvPicPr>
                <p:cNvPr id="117" name="图片 116">
                  <a:extLst>
                    <a:ext uri="{FF2B5EF4-FFF2-40B4-BE49-F238E27FC236}">
                      <a16:creationId xmlns:a16="http://schemas.microsoft.com/office/drawing/2014/main" id="{D15A04F7-B878-E14C-96D7-2F151F6D83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858" b="36499" l="38976" r="65702">
                              <a14:foregroundMark x1="47884" y1="13353" x2="54343" y2="195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21" t="3439" r="31062" b="62832"/>
                <a:stretch/>
              </p:blipFill>
              <p:spPr>
                <a:xfrm>
                  <a:off x="2559732" y="5391054"/>
                  <a:ext cx="462685" cy="369291"/>
                </a:xfrm>
                <a:prstGeom prst="rect">
                  <a:avLst/>
                </a:prstGeom>
              </p:spPr>
            </p:pic>
            <p:pic>
              <p:nvPicPr>
                <p:cNvPr id="118" name="图片 117">
                  <a:extLst>
                    <a:ext uri="{FF2B5EF4-FFF2-40B4-BE49-F238E27FC236}">
                      <a16:creationId xmlns:a16="http://schemas.microsoft.com/office/drawing/2014/main" id="{D63855C4-5E80-AF4E-83D3-518692589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9555" b="81009" l="56793" r="7973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259" t="48199" r="19042" b="18250"/>
                <a:stretch/>
              </p:blipFill>
              <p:spPr>
                <a:xfrm>
                  <a:off x="2961481" y="5160653"/>
                  <a:ext cx="488543" cy="460802"/>
                </a:xfrm>
                <a:prstGeom prst="rect">
                  <a:avLst/>
                </a:prstGeom>
              </p:spPr>
            </p:pic>
          </p:grp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A367CB97-42B9-FE45-92DC-4C3B8BE938C6}"/>
                  </a:ext>
                </a:extLst>
              </p:cNvPr>
              <p:cNvSpPr txBox="1"/>
              <p:nvPr/>
            </p:nvSpPr>
            <p:spPr>
              <a:xfrm>
                <a:off x="2549546" y="4182755"/>
                <a:ext cx="958056" cy="3617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0018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10</a:t>
                </a:r>
                <a:r>
                  <a:rPr kumimoji="0" lang="zh-CN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Calibri"/>
                  </a:rPr>
                  <a:t>亿美金</a:t>
                </a:r>
              </a:p>
            </p:txBody>
          </p:sp>
        </p:grp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0E1753F7-CDF8-874E-88C7-767876B38057}"/>
                </a:ext>
              </a:extLst>
            </p:cNvPr>
            <p:cNvSpPr txBox="1"/>
            <p:nvPr/>
          </p:nvSpPr>
          <p:spPr>
            <a:xfrm>
              <a:off x="2916008" y="2928490"/>
              <a:ext cx="1075300" cy="602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0018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b="1" dirty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滴滴快的</a:t>
              </a:r>
              <a:endParaRPr lang="en-US" altLang="zh-CN" sz="1200" b="1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0" marR="0" indent="0" algn="l" defTabSz="90018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15</a:t>
              </a:r>
              <a:r>
                <a:rPr kumimoji="0" lang="en-US" altLang="zh-CN" sz="12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Calibri"/>
                </a:rPr>
                <a:t>0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Calibri"/>
                </a:rPr>
                <a:t>亿美金</a:t>
              </a: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45343A07-325E-E846-835D-7EFBEEB1E8F9}"/>
                </a:ext>
              </a:extLst>
            </p:cNvPr>
            <p:cNvSpPr txBox="1"/>
            <p:nvPr/>
          </p:nvSpPr>
          <p:spPr>
            <a:xfrm>
              <a:off x="2535135" y="6083198"/>
              <a:ext cx="924557" cy="361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0018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>
                  <a:solidFill>
                    <a:srgbClr val="A0A5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共享出行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A0A5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66D4CC59-4D77-2547-96CE-9CEB488B128E}"/>
                </a:ext>
              </a:extLst>
            </p:cNvPr>
            <p:cNvSpPr txBox="1"/>
            <p:nvPr/>
          </p:nvSpPr>
          <p:spPr>
            <a:xfrm>
              <a:off x="3860644" y="6112326"/>
              <a:ext cx="1125548" cy="361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0018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>
                  <a:solidFill>
                    <a:srgbClr val="3EB0F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计算机视觉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3EB0F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2951CA6D-CB42-5A44-8FC9-1D910F40A2BA}"/>
                </a:ext>
              </a:extLst>
            </p:cNvPr>
            <p:cNvSpPr txBox="1"/>
            <p:nvPr/>
          </p:nvSpPr>
          <p:spPr>
            <a:xfrm>
              <a:off x="5265179" y="6122250"/>
              <a:ext cx="1326540" cy="361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0018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>
                  <a:solidFill>
                    <a:srgbClr val="F8C4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自然语言理解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8C41A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CB7E841A-53F3-481E-B1A9-1CCB460CA3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37092" l="69488" r="100000">
                        <a14:foregroundMark x1="77060" y1="9199" x2="92428" y2="8309"/>
                        <a14:foregroundMark x1="76392" y1="9496" x2="76615" y2="29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103" b="62760"/>
          <a:stretch/>
        </p:blipFill>
        <p:spPr>
          <a:xfrm>
            <a:off x="4383240" y="1332035"/>
            <a:ext cx="369446" cy="3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F316C7-02EC-1E45-9918-F3D3E6F28849}"/>
              </a:ext>
            </a:extLst>
          </p:cNvPr>
          <p:cNvSpPr txBox="1"/>
          <p:nvPr/>
        </p:nvSpPr>
        <p:spPr>
          <a:xfrm>
            <a:off x="356934" y="1782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0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kumimoji="1" lang="zh-CN" altLang="en-US" sz="2000" b="1"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97ED9103-0385-4E40-AB7D-85D8478ECF05}"/>
              </a:ext>
            </a:extLst>
          </p:cNvPr>
          <p:cNvCxnSpPr>
            <a:cxnSpLocks/>
          </p:cNvCxnSpPr>
          <p:nvPr/>
        </p:nvCxnSpPr>
        <p:spPr>
          <a:xfrm>
            <a:off x="434305" y="595380"/>
            <a:ext cx="137064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9">
            <a:extLst>
              <a:ext uri="{FF2B5EF4-FFF2-40B4-BE49-F238E27FC236}">
                <a16:creationId xmlns:a16="http://schemas.microsoft.com/office/drawing/2014/main" id="{580AD21E-6F0D-A44C-9D81-75B3F2FD1E92}"/>
              </a:ext>
            </a:extLst>
          </p:cNvPr>
          <p:cNvSpPr txBox="1"/>
          <p:nvPr/>
        </p:nvSpPr>
        <p:spPr>
          <a:xfrm>
            <a:off x="399834" y="6165850"/>
            <a:ext cx="4955203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3765"/>
            <a:r>
              <a:rPr kumimoji="1"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注：右图为</a:t>
            </a:r>
            <a:r>
              <a:rPr kumimoji="1"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年的相关性数值；工程学包括电子工程、机械工程、建筑工程等工程相关学科</a:t>
            </a:r>
          </a:p>
        </p:txBody>
      </p:sp>
      <p:graphicFrame>
        <p:nvGraphicFramePr>
          <p:cNvPr id="24" name="图表 24">
            <a:extLst>
              <a:ext uri="{FF2B5EF4-FFF2-40B4-BE49-F238E27FC236}">
                <a16:creationId xmlns:a16="http://schemas.microsoft.com/office/drawing/2014/main" id="{066A8CB2-7A7D-0947-B217-5FC423E23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998049"/>
              </p:ext>
            </p:extLst>
          </p:nvPr>
        </p:nvGraphicFramePr>
        <p:xfrm>
          <a:off x="1449720" y="898497"/>
          <a:ext cx="6660610" cy="3730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矩形 14">
            <a:extLst>
              <a:ext uri="{FF2B5EF4-FFF2-40B4-BE49-F238E27FC236}">
                <a16:creationId xmlns:a16="http://schemas.microsoft.com/office/drawing/2014/main" id="{CCAC64CC-8A3D-A949-9286-7FAD46F6D937}"/>
              </a:ext>
            </a:extLst>
          </p:cNvPr>
          <p:cNvSpPr/>
          <p:nvPr/>
        </p:nvSpPr>
        <p:spPr>
          <a:xfrm>
            <a:off x="1467501" y="1459601"/>
            <a:ext cx="393790" cy="16543"/>
          </a:xfrm>
          <a:prstGeom prst="rect">
            <a:avLst/>
          </a:prstGeom>
          <a:solidFill>
            <a:srgbClr val="6154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16">
            <a:extLst>
              <a:ext uri="{FF2B5EF4-FFF2-40B4-BE49-F238E27FC236}">
                <a16:creationId xmlns:a16="http://schemas.microsoft.com/office/drawing/2014/main" id="{B92C4061-02C0-AC40-90EE-E37CD764D1B2}"/>
              </a:ext>
            </a:extLst>
          </p:cNvPr>
          <p:cNvSpPr/>
          <p:nvPr/>
        </p:nvSpPr>
        <p:spPr>
          <a:xfrm>
            <a:off x="1467501" y="1775922"/>
            <a:ext cx="393790" cy="16542"/>
          </a:xfrm>
          <a:prstGeom prst="rect">
            <a:avLst/>
          </a:prstGeom>
          <a:solidFill>
            <a:srgbClr val="3EB0F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7953F92D-D150-344E-8CC5-35A1E4B1B7D7}"/>
              </a:ext>
            </a:extLst>
          </p:cNvPr>
          <p:cNvSpPr/>
          <p:nvPr/>
        </p:nvSpPr>
        <p:spPr>
          <a:xfrm>
            <a:off x="1467501" y="2037910"/>
            <a:ext cx="393790" cy="1728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8" name="矩形标注 21">
            <a:extLst>
              <a:ext uri="{FF2B5EF4-FFF2-40B4-BE49-F238E27FC236}">
                <a16:creationId xmlns:a16="http://schemas.microsoft.com/office/drawing/2014/main" id="{8C32ECE7-5C93-B046-A197-149E1E797B9A}"/>
              </a:ext>
            </a:extLst>
          </p:cNvPr>
          <p:cNvGrpSpPr/>
          <p:nvPr/>
        </p:nvGrpSpPr>
        <p:grpSpPr>
          <a:xfrm>
            <a:off x="4543951" y="1751010"/>
            <a:ext cx="1282817" cy="507829"/>
            <a:chOff x="0" y="-141907"/>
            <a:chExt cx="1717873" cy="680053"/>
          </a:xfrm>
          <a:solidFill>
            <a:srgbClr val="3EB0F1"/>
          </a:solidFill>
        </p:grpSpPr>
        <p:sp>
          <p:nvSpPr>
            <p:cNvPr id="39" name="形状">
              <a:extLst>
                <a:ext uri="{FF2B5EF4-FFF2-40B4-BE49-F238E27FC236}">
                  <a16:creationId xmlns:a16="http://schemas.microsoft.com/office/drawing/2014/main" id="{88ED3D15-7FEC-9C49-B954-908B8A5FC532}"/>
                </a:ext>
              </a:extLst>
            </p:cNvPr>
            <p:cNvSpPr/>
            <p:nvPr/>
          </p:nvSpPr>
          <p:spPr>
            <a:xfrm>
              <a:off x="0" y="10717"/>
              <a:ext cx="1717873" cy="416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339" y="0"/>
                  </a:lnTo>
                  <a:lnTo>
                    <a:pt x="18339" y="11342"/>
                  </a:lnTo>
                  <a:lnTo>
                    <a:pt x="21600" y="21600"/>
                  </a:lnTo>
                  <a:lnTo>
                    <a:pt x="18339" y="16203"/>
                  </a:lnTo>
                  <a:lnTo>
                    <a:pt x="18339" y="19443"/>
                  </a:lnTo>
                  <a:lnTo>
                    <a:pt x="0" y="19443"/>
                  </a:lnTo>
                  <a:lnTo>
                    <a:pt x="0" y="1134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美国人工智能论文占美国当年论文总数比例">
              <a:extLst>
                <a:ext uri="{FF2B5EF4-FFF2-40B4-BE49-F238E27FC236}">
                  <a16:creationId xmlns:a16="http://schemas.microsoft.com/office/drawing/2014/main" id="{D1C0C74F-8BE8-3A4B-BB01-C780E73B6513}"/>
                </a:ext>
              </a:extLst>
            </p:cNvPr>
            <p:cNvSpPr txBox="1"/>
            <p:nvPr/>
          </p:nvSpPr>
          <p:spPr>
            <a:xfrm>
              <a:off x="0" y="-141907"/>
              <a:ext cx="1458543" cy="68005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dirty="0" err="1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美国人工智能论文占美国当年论文总数比例</a:t>
              </a:r>
              <a:endParaRPr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7" name="形状">
            <a:extLst>
              <a:ext uri="{FF2B5EF4-FFF2-40B4-BE49-F238E27FC236}">
                <a16:creationId xmlns:a16="http://schemas.microsoft.com/office/drawing/2014/main" id="{97B15E25-680A-4347-A851-C484302CA882}"/>
              </a:ext>
            </a:extLst>
          </p:cNvPr>
          <p:cNvSpPr/>
          <p:nvPr/>
        </p:nvSpPr>
        <p:spPr>
          <a:xfrm>
            <a:off x="5957084" y="3667151"/>
            <a:ext cx="1525093" cy="44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" y="5812"/>
                </a:moveTo>
                <a:lnTo>
                  <a:pt x="3790" y="5812"/>
                </a:lnTo>
                <a:lnTo>
                  <a:pt x="0" y="0"/>
                </a:lnTo>
                <a:lnTo>
                  <a:pt x="9133" y="5812"/>
                </a:lnTo>
                <a:lnTo>
                  <a:pt x="21600" y="5812"/>
                </a:lnTo>
                <a:lnTo>
                  <a:pt x="21600" y="21600"/>
                </a:lnTo>
                <a:lnTo>
                  <a:pt x="228" y="21600"/>
                </a:lnTo>
                <a:lnTo>
                  <a:pt x="228" y="8444"/>
                </a:lnTo>
                <a:close/>
              </a:path>
            </a:pathLst>
          </a:custGeom>
          <a:solidFill>
            <a:srgbClr val="F8C41A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美国人工智能VC投资占美国当年VC总数比例">
            <a:extLst>
              <a:ext uri="{FF2B5EF4-FFF2-40B4-BE49-F238E27FC236}">
                <a16:creationId xmlns:a16="http://schemas.microsoft.com/office/drawing/2014/main" id="{B3EA2D28-75BA-B44F-A7D4-16AE1BBE0DD1}"/>
              </a:ext>
            </a:extLst>
          </p:cNvPr>
          <p:cNvSpPr txBox="1"/>
          <p:nvPr/>
        </p:nvSpPr>
        <p:spPr>
          <a:xfrm>
            <a:off x="6017225" y="3759442"/>
            <a:ext cx="15089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/>
          <a:p>
            <a:pPr algn="ctr">
              <a:defRPr sz="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美国人工智能VC投资占美国当年VC总数比例</a:t>
            </a:r>
            <a:endParaRPr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形状">
            <a:extLst>
              <a:ext uri="{FF2B5EF4-FFF2-40B4-BE49-F238E27FC236}">
                <a16:creationId xmlns:a16="http://schemas.microsoft.com/office/drawing/2014/main" id="{333B480E-C498-3A4D-925B-172AAE11CC7B}"/>
              </a:ext>
            </a:extLst>
          </p:cNvPr>
          <p:cNvSpPr/>
          <p:nvPr/>
        </p:nvSpPr>
        <p:spPr>
          <a:xfrm>
            <a:off x="3620207" y="2372811"/>
            <a:ext cx="1495713" cy="456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339" y="0"/>
                </a:lnTo>
                <a:lnTo>
                  <a:pt x="18339" y="11342"/>
                </a:lnTo>
                <a:lnTo>
                  <a:pt x="21600" y="21600"/>
                </a:lnTo>
                <a:lnTo>
                  <a:pt x="18339" y="16203"/>
                </a:lnTo>
                <a:lnTo>
                  <a:pt x="18339" y="19443"/>
                </a:lnTo>
                <a:lnTo>
                  <a:pt x="0" y="19443"/>
                </a:lnTo>
                <a:lnTo>
                  <a:pt x="0" y="11342"/>
                </a:lnTo>
                <a:close/>
              </a:path>
            </a:pathLst>
          </a:custGeom>
          <a:solidFill>
            <a:srgbClr val="6154C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美国人工智能专利申请数占美国当年专利申请总数比例">
            <a:extLst>
              <a:ext uri="{FF2B5EF4-FFF2-40B4-BE49-F238E27FC236}">
                <a16:creationId xmlns:a16="http://schemas.microsoft.com/office/drawing/2014/main" id="{3E759051-CAF5-824D-B894-C9C52003DD5B}"/>
              </a:ext>
            </a:extLst>
          </p:cNvPr>
          <p:cNvSpPr txBox="1"/>
          <p:nvPr/>
        </p:nvSpPr>
        <p:spPr>
          <a:xfrm>
            <a:off x="3620207" y="2346919"/>
            <a:ext cx="1269921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美国人工智能专利申请数占美国当年专利申请总数比例</a:t>
            </a:r>
            <a:endParaRPr dirty="0">
              <a:solidFill>
                <a:schemeClr val="bg1">
                  <a:lumMod val="9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科技看专利">
            <a:extLst>
              <a:ext uri="{FF2B5EF4-FFF2-40B4-BE49-F238E27FC236}">
                <a16:creationId xmlns:a16="http://schemas.microsoft.com/office/drawing/2014/main" id="{AD3D4F3A-2C7A-C540-8D7F-8C82C3BEFAB7}"/>
              </a:ext>
            </a:extLst>
          </p:cNvPr>
          <p:cNvSpPr txBox="1"/>
          <p:nvPr/>
        </p:nvSpPr>
        <p:spPr>
          <a:xfrm>
            <a:off x="608042" y="1332229"/>
            <a:ext cx="797652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rPr sz="1100" dirty="0" err="1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科技看专利</a:t>
            </a:r>
            <a:endParaRPr sz="11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科研看论文">
            <a:extLst>
              <a:ext uri="{FF2B5EF4-FFF2-40B4-BE49-F238E27FC236}">
                <a16:creationId xmlns:a16="http://schemas.microsoft.com/office/drawing/2014/main" id="{F5383DAF-6CD0-474F-98B6-2B30F0C2BB5D}"/>
              </a:ext>
            </a:extLst>
          </p:cNvPr>
          <p:cNvSpPr txBox="1"/>
          <p:nvPr/>
        </p:nvSpPr>
        <p:spPr>
          <a:xfrm>
            <a:off x="608042" y="1655215"/>
            <a:ext cx="797652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rPr sz="1100" dirty="0" err="1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科研看论文</a:t>
            </a:r>
            <a:endParaRPr sz="110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产业看投资">
            <a:extLst>
              <a:ext uri="{FF2B5EF4-FFF2-40B4-BE49-F238E27FC236}">
                <a16:creationId xmlns:a16="http://schemas.microsoft.com/office/drawing/2014/main" id="{FC7B5C9B-084E-6B46-9980-964A6FCDA60A}"/>
              </a:ext>
            </a:extLst>
          </p:cNvPr>
          <p:cNvSpPr txBox="1"/>
          <p:nvPr/>
        </p:nvSpPr>
        <p:spPr>
          <a:xfrm>
            <a:off x="608042" y="1917571"/>
            <a:ext cx="797652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rPr sz="110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产业看投资</a:t>
            </a:r>
          </a:p>
        </p:txBody>
      </p:sp>
    </p:spTree>
    <p:extLst>
      <p:ext uri="{BB962C8B-B14F-4D97-AF65-F5344CB8AC3E}">
        <p14:creationId xmlns:p14="http://schemas.microsoft.com/office/powerpoint/2010/main" val="2618362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图片 4">
            <a:extLst>
              <a:ext uri="{FF2B5EF4-FFF2-40B4-BE49-F238E27FC236}">
                <a16:creationId xmlns:a16="http://schemas.microsoft.com/office/drawing/2014/main" id="{8A076E89-2CBB-E049-904F-FDCA4084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32" y="2305879"/>
            <a:ext cx="1629043" cy="156219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F007BA62-E93B-F14A-BABF-E36238078BFF}"/>
              </a:ext>
            </a:extLst>
          </p:cNvPr>
          <p:cNvSpPr txBox="1"/>
          <p:nvPr/>
        </p:nvSpPr>
        <p:spPr>
          <a:xfrm>
            <a:off x="2205632" y="3868074"/>
            <a:ext cx="2243542" cy="570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5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100" dirty="0" err="1">
                <a:solidFill>
                  <a:schemeClr val="bg1">
                    <a:lumMod val="75000"/>
                  </a:schemeClr>
                </a:solidFill>
              </a:rPr>
              <a:t>更多报告内容</a:t>
            </a:r>
            <a:r>
              <a:rPr lang="zh-Hans" altLang="en-US" sz="1100" dirty="0">
                <a:solidFill>
                  <a:schemeClr val="bg1">
                    <a:lumMod val="75000"/>
                  </a:schemeClr>
                </a:solidFill>
              </a:rPr>
              <a:t>，</a:t>
            </a:r>
            <a:r>
              <a:rPr sz="1100" dirty="0" err="1">
                <a:solidFill>
                  <a:schemeClr val="bg1">
                    <a:lumMod val="75000"/>
                  </a:schemeClr>
                </a:solidFill>
              </a:rPr>
              <a:t>敬请关注</a:t>
            </a:r>
            <a:endParaRPr sz="1100" dirty="0">
              <a:solidFill>
                <a:schemeClr val="bg1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sz="15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100" dirty="0" err="1">
                <a:solidFill>
                  <a:schemeClr val="bg1">
                    <a:lumMod val="75000"/>
                  </a:schemeClr>
                </a:solidFill>
              </a:rPr>
              <a:t>乌镇智库</a:t>
            </a:r>
            <a:r>
              <a:rPr sz="11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sz="1100" dirty="0" err="1">
                <a:solidFill>
                  <a:schemeClr val="bg1">
                    <a:lumMod val="75000"/>
                  </a:schemeClr>
                </a:solidFill>
              </a:rPr>
              <a:t>微信公众号</a:t>
            </a:r>
            <a:endParaRPr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图片 3" descr="图片 3">
            <a:extLst>
              <a:ext uri="{FF2B5EF4-FFF2-40B4-BE49-F238E27FC236}">
                <a16:creationId xmlns:a16="http://schemas.microsoft.com/office/drawing/2014/main" id="{9CF4477D-E494-F64E-BCDD-AAB8C673B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9" b="99444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0338" y="2305879"/>
            <a:ext cx="1968031" cy="196803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HANK  YOU">
            <a:extLst>
              <a:ext uri="{FF2B5EF4-FFF2-40B4-BE49-F238E27FC236}">
                <a16:creationId xmlns:a16="http://schemas.microsoft.com/office/drawing/2014/main" id="{0813FF39-D5A5-2C49-A0C5-9F8E535ED605}"/>
              </a:ext>
            </a:extLst>
          </p:cNvPr>
          <p:cNvSpPr txBox="1"/>
          <p:nvPr/>
        </p:nvSpPr>
        <p:spPr>
          <a:xfrm>
            <a:off x="3037167" y="1271739"/>
            <a:ext cx="277396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3200" dirty="0"/>
              <a:t> THANK  YOU</a:t>
            </a:r>
          </a:p>
        </p:txBody>
      </p:sp>
    </p:spTree>
    <p:extLst>
      <p:ext uri="{BB962C8B-B14F-4D97-AF65-F5344CB8AC3E}">
        <p14:creationId xmlns:p14="http://schemas.microsoft.com/office/powerpoint/2010/main" val="307824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256367" y="283670"/>
            <a:ext cx="301941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 spc="75">
                <a:solidFill>
                  <a:srgbClr val="205F8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能源获取作为文明的度量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4482691" y="4769564"/>
            <a:ext cx="178618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48" name="image10.jpg"/>
          <p:cNvPicPr>
            <a:picLocks noChangeAspect="1"/>
          </p:cNvPicPr>
          <p:nvPr/>
        </p:nvPicPr>
        <p:blipFill>
          <a:blip r:embed="rId2"/>
          <a:srcRect t="4524"/>
          <a:stretch>
            <a:fillRect/>
          </a:stretch>
        </p:blipFill>
        <p:spPr>
          <a:xfrm>
            <a:off x="431800" y="995680"/>
            <a:ext cx="6100913" cy="3968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421" y="1139190"/>
            <a:ext cx="1969925" cy="262592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6753421" y="3796938"/>
            <a:ext cx="25349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ITC Berkeley Oldstyle Std Bk"/>
                <a:ea typeface="ITC Berkeley Oldstyle Std Bk"/>
                <a:cs typeface="ITC Berkeley Oldstyle Std Bk"/>
                <a:sym typeface="ITC Berkeley Oldstyle Std Bk"/>
              </a:defRPr>
            </a:pPr>
            <a:r>
              <a:rPr dirty="0">
                <a:solidFill>
                  <a:schemeClr val="bg1"/>
                </a:solidFill>
                <a:latin typeface="方正兰亭宋_GBK"/>
                <a:ea typeface="方正兰亭宋_GBK"/>
                <a:cs typeface="方正兰亭宋_GBK"/>
                <a:sym typeface="方正兰亭宋_GBK"/>
              </a:rPr>
              <a:t>《</a:t>
            </a:r>
            <a:r>
              <a:rPr dirty="0" err="1">
                <a:solidFill>
                  <a:schemeClr val="bg1"/>
                </a:solidFill>
              </a:rPr>
              <a:t>西方将主宰多久</a:t>
            </a:r>
            <a:r>
              <a:rPr dirty="0">
                <a:solidFill>
                  <a:schemeClr val="bg1"/>
                </a:solidFill>
                <a:latin typeface="方正兰亭宋_GBK"/>
                <a:ea typeface="方正兰亭宋_GBK"/>
                <a:cs typeface="方正兰亭宋_GBK"/>
                <a:sym typeface="方正兰亭宋_GBK"/>
              </a:rPr>
              <a:t>》</a:t>
            </a:r>
          </a:p>
          <a:p>
            <a:pPr>
              <a:defRPr sz="1200">
                <a:latin typeface="ITC Berkeley Oldstyle Std Bk"/>
                <a:ea typeface="ITC Berkeley Oldstyle Std Bk"/>
                <a:cs typeface="ITC Berkeley Oldstyle Std Bk"/>
                <a:sym typeface="ITC Berkeley Oldstyle Std Bk"/>
              </a:defRPr>
            </a:pPr>
            <a:r>
              <a:rPr dirty="0">
                <a:solidFill>
                  <a:schemeClr val="bg1"/>
                </a:solidFill>
                <a:latin typeface="方正兰亭宋_GBK"/>
                <a:ea typeface="方正兰亭宋_GBK"/>
                <a:cs typeface="方正兰亭宋_GBK"/>
                <a:sym typeface="方正兰亭宋_GBK"/>
              </a:rPr>
              <a:t>（</a:t>
            </a:r>
            <a:r>
              <a:rPr i="1" dirty="0">
                <a:solidFill>
                  <a:schemeClr val="bg1"/>
                </a:solidFill>
              </a:rPr>
              <a:t>Why the West Rules—For Now</a:t>
            </a:r>
            <a:r>
              <a:rPr dirty="0">
                <a:solidFill>
                  <a:schemeClr val="bg1"/>
                </a:solidFill>
                <a:latin typeface="方正兰亭宋_GBK"/>
                <a:ea typeface="方正兰亭宋_GBK"/>
                <a:cs typeface="方正兰亭宋_GBK"/>
                <a:sym typeface="方正兰亭宋_GBK"/>
              </a:rPr>
              <a:t>）。</a:t>
            </a:r>
            <a:r>
              <a:rPr dirty="0" err="1">
                <a:solidFill>
                  <a:schemeClr val="bg1"/>
                </a:solidFill>
                <a:latin typeface="方正兰亭宋_GBK"/>
                <a:ea typeface="方正兰亭宋_GBK"/>
                <a:cs typeface="方正兰亭宋_GBK"/>
                <a:sym typeface="方正兰亭宋_GBK"/>
              </a:rPr>
              <a:t>斯坦福历史学家莫里斯（</a:t>
            </a:r>
            <a:r>
              <a:rPr dirty="0" err="1">
                <a:solidFill>
                  <a:schemeClr val="bg1"/>
                </a:solidFill>
              </a:rPr>
              <a:t>Ian</a:t>
            </a:r>
            <a:r>
              <a:rPr dirty="0">
                <a:solidFill>
                  <a:schemeClr val="bg1"/>
                </a:solidFill>
              </a:rPr>
              <a:t> Morris</a:t>
            </a:r>
            <a:r>
              <a:rPr dirty="0">
                <a:solidFill>
                  <a:schemeClr val="bg1"/>
                </a:solidFill>
                <a:latin typeface="方正兰亭宋_GBK"/>
                <a:ea typeface="方正兰亭宋_GBK"/>
                <a:cs typeface="方正兰亭宋_GBK"/>
                <a:sym typeface="方正兰亭宋_GBK"/>
              </a:rPr>
              <a:t>）。</a:t>
            </a:r>
          </a:p>
        </p:txBody>
      </p: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4F368465-0705-4E59-B2C4-BEF215D713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082782"/>
              </p:ext>
            </p:extLst>
          </p:nvPr>
        </p:nvGraphicFramePr>
        <p:xfrm>
          <a:off x="5628607" y="554946"/>
          <a:ext cx="577226" cy="4149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7763380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14584</TotalTime>
  <Words>3721</Words>
  <Application>Microsoft Office PowerPoint</Application>
  <PresentationFormat>全屏显示(16:9)</PresentationFormat>
  <Paragraphs>721</Paragraphs>
  <Slides>85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100" baseType="lpstr">
      <vt:lpstr>ITC Berkeley Oldstyle Std Bk</vt:lpstr>
      <vt:lpstr>等线</vt:lpstr>
      <vt:lpstr>方正大标宋简体</vt:lpstr>
      <vt:lpstr>方正兰亭宋_GBK</vt:lpstr>
      <vt:lpstr>仿宋</vt:lpstr>
      <vt:lpstr>微软雅黑</vt:lpstr>
      <vt:lpstr>微软雅黑</vt:lpstr>
      <vt:lpstr>微软雅黑 Light</vt:lpstr>
      <vt:lpstr>Arial</vt:lpstr>
      <vt:lpstr>Arial Black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标题页</dc:title>
  <dc:subject/>
  <dc:creator>weibin zheng</dc:creator>
  <cp:keywords/>
  <dc:description/>
  <cp:lastModifiedBy>Nick Zhang</cp:lastModifiedBy>
  <cp:revision>449</cp:revision>
  <dcterms:created xsi:type="dcterms:W3CDTF">2018-03-15T02:01:06Z</dcterms:created>
  <dcterms:modified xsi:type="dcterms:W3CDTF">2020-11-05T07:02:50Z</dcterms:modified>
  <cp:category/>
</cp:coreProperties>
</file>